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7" r:id="rId4"/>
    <p:sldId id="268" r:id="rId5"/>
    <p:sldId id="265" r:id="rId6"/>
    <p:sldId id="271" r:id="rId7"/>
    <p:sldId id="259" r:id="rId8"/>
    <p:sldId id="266" r:id="rId9"/>
    <p:sldId id="269" r:id="rId10"/>
    <p:sldId id="27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700" y="1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26.wmf"/><Relationship Id="rId1" Type="http://schemas.openxmlformats.org/officeDocument/2006/relationships/image" Target="../media/image42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10" Type="http://schemas.openxmlformats.org/officeDocument/2006/relationships/image" Target="../media/image50.wmf"/><Relationship Id="rId4" Type="http://schemas.openxmlformats.org/officeDocument/2006/relationships/image" Target="../media/image44.wmf"/><Relationship Id="rId9" Type="http://schemas.openxmlformats.org/officeDocument/2006/relationships/image" Target="../media/image4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26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image" Target="../media/image33.wmf"/><Relationship Id="rId7" Type="http://schemas.openxmlformats.org/officeDocument/2006/relationships/image" Target="../media/image36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5.wmf"/><Relationship Id="rId5" Type="http://schemas.openxmlformats.org/officeDocument/2006/relationships/image" Target="../media/image28.wmf"/><Relationship Id="rId10" Type="http://schemas.openxmlformats.org/officeDocument/2006/relationships/image" Target="../media/image39.wmf"/><Relationship Id="rId4" Type="http://schemas.openxmlformats.org/officeDocument/2006/relationships/image" Target="../media/image34.wmf"/><Relationship Id="rId9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12DC-3EB9-4C7C-82C4-E622DCC0B8D8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A85A-865D-4F38-879B-501BB4A4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12DC-3EB9-4C7C-82C4-E622DCC0B8D8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A85A-865D-4F38-879B-501BB4A4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12DC-3EB9-4C7C-82C4-E622DCC0B8D8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A85A-865D-4F38-879B-501BB4A4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12DC-3EB9-4C7C-82C4-E622DCC0B8D8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A85A-865D-4F38-879B-501BB4A4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12DC-3EB9-4C7C-82C4-E622DCC0B8D8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A85A-865D-4F38-879B-501BB4A4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12DC-3EB9-4C7C-82C4-E622DCC0B8D8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A85A-865D-4F38-879B-501BB4A4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12DC-3EB9-4C7C-82C4-E622DCC0B8D8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A85A-865D-4F38-879B-501BB4A4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12DC-3EB9-4C7C-82C4-E622DCC0B8D8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A85A-865D-4F38-879B-501BB4A4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12DC-3EB9-4C7C-82C4-E622DCC0B8D8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A85A-865D-4F38-879B-501BB4A4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12DC-3EB9-4C7C-82C4-E622DCC0B8D8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A85A-865D-4F38-879B-501BB4A4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312DC-3EB9-4C7C-82C4-E622DCC0B8D8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7A85A-865D-4F38-879B-501BB4A4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>
                <a:alpha val="55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312DC-3EB9-4C7C-82C4-E622DCC0B8D8}" type="datetimeFigureOut">
              <a:rPr lang="en-US" smtClean="0"/>
              <a:pPr/>
              <a:t>9/4/2015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7A85A-865D-4F38-879B-501BB4A4D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44.bin"/><Relationship Id="rId3" Type="http://schemas.openxmlformats.org/officeDocument/2006/relationships/image" Target="../media/image51.wmf"/><Relationship Id="rId21" Type="http://schemas.openxmlformats.org/officeDocument/2006/relationships/image" Target="../media/image49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5.bin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4.wmf"/><Relationship Id="rId5" Type="http://schemas.openxmlformats.org/officeDocument/2006/relationships/image" Target="../media/image42.wmf"/><Relationship Id="rId15" Type="http://schemas.openxmlformats.org/officeDocument/2006/relationships/image" Target="../media/image46.wmf"/><Relationship Id="rId23" Type="http://schemas.openxmlformats.org/officeDocument/2006/relationships/image" Target="../media/image50.wmf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48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42.bin"/><Relationship Id="rId22" Type="http://schemas.openxmlformats.org/officeDocument/2006/relationships/oleObject" Target="../embeddings/oleObject4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52.bin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4.gi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gif"/><Relationship Id="rId4" Type="http://schemas.openxmlformats.org/officeDocument/2006/relationships/image" Target="../media/image5.gif"/><Relationship Id="rId9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image" Target="../media/image27.wmf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0.bin"/><Relationship Id="rId18" Type="http://schemas.openxmlformats.org/officeDocument/2006/relationships/image" Target="../media/image37.wmf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34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20" Type="http://schemas.openxmlformats.org/officeDocument/2006/relationships/image" Target="../media/image38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5" Type="http://schemas.openxmlformats.org/officeDocument/2006/relationships/oleObject" Target="../embeddings/oleObject31.bin"/><Relationship Id="rId10" Type="http://schemas.openxmlformats.org/officeDocument/2006/relationships/image" Target="../media/image34.wmf"/><Relationship Id="rId19" Type="http://schemas.openxmlformats.org/officeDocument/2006/relationships/oleObject" Target="../embeddings/oleObject33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35.wmf"/><Relationship Id="rId22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0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Limits at Infinity</a:t>
            </a:r>
            <a:endParaRPr kumimoji="0" lang="en-US" sz="4800" b="1" i="0" u="none" strike="noStrike" kern="1200" cap="none" spc="0" normalizeH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baseline="0" dirty="0" smtClean="0">
                <a:latin typeface="+mj-lt"/>
                <a:ea typeface="+mj-ea"/>
                <a:cs typeface="+mj-cs"/>
              </a:rPr>
              <a:t>3.5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22098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On the agenda:</a:t>
            </a:r>
            <a:endParaRPr lang="en-US" sz="4400" b="1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81000" y="3276600"/>
            <a:ext cx="81534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3 cases to find limits at infinity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Other problems</a:t>
            </a:r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228600" y="5334000"/>
            <a:ext cx="8686800" cy="707886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HW:  p. 199-200 # 1-6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9</a:t>
            </a:r>
            <a:r>
              <a:rPr kumimoji="0" lang="en-US" sz="4000" b="1" i="0" u="none" strike="noStrike" kern="1200" cap="none" spc="0" normalizeH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13-23 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Odd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Find  </a:t>
            </a:r>
            <a:endParaRPr lang="en-US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Your Turn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676400" y="1371600"/>
          <a:ext cx="1804988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0" name="Equation" r:id="rId3" imgW="736600" imgH="431800" progId="Equation.DSMT4">
                  <p:embed/>
                </p:oleObj>
              </mc:Choice>
              <mc:Fallback>
                <p:oleObj name="Equation" r:id="rId3" imgW="736600" imgH="431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371600"/>
                        <a:ext cx="1804988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676400" y="3048000"/>
          <a:ext cx="2022475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1" name="Equation" r:id="rId5" imgW="825500" imgH="431800" progId="Equation.DSMT4">
                  <p:embed/>
                </p:oleObj>
              </mc:Choice>
              <mc:Fallback>
                <p:oleObj name="Equation" r:id="rId5" imgW="825500" imgH="431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048000"/>
                        <a:ext cx="2022475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78" name="Picture 18" descr="HEMWT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1371600"/>
            <a:ext cx="9906000" cy="6604000"/>
          </a:xfrm>
          <a:prstGeom prst="rect">
            <a:avLst/>
          </a:prstGeom>
          <a:noFill/>
        </p:spPr>
      </p:pic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2149475" y="180975"/>
          <a:ext cx="2022475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4" name="Equation" r:id="rId4" imgW="825500" imgH="393700" progId="Equation.DSMT4">
                  <p:embed/>
                </p:oleObj>
              </mc:Choice>
              <mc:Fallback>
                <p:oleObj name="Equation" r:id="rId4" imgW="825500" imgH="3937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5" y="180975"/>
                        <a:ext cx="2022475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Example 2:</a:t>
            </a:r>
          </a:p>
        </p:txBody>
      </p:sp>
      <p:graphicFrame>
        <p:nvGraphicFramePr>
          <p:cNvPr id="66574" name="Object 14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name="Equation" r:id="rId6" imgW="190417" imgH="139639" progId="Equation.DSMT4">
                  <p:embed/>
                </p:oleObj>
              </mc:Choice>
              <mc:Fallback>
                <p:oleObj name="Equation" r:id="rId6" imgW="190417" imgH="139639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289550" y="134938"/>
            <a:ext cx="2559050" cy="963612"/>
            <a:chOff x="3332" y="85"/>
            <a:chExt cx="1612" cy="607"/>
          </a:xfrm>
        </p:grpSpPr>
        <p:graphicFrame>
          <p:nvGraphicFramePr>
            <p:cNvPr id="66564" name="Object 4"/>
            <p:cNvGraphicFramePr>
              <a:graphicFrameLocks noChangeAspect="1"/>
            </p:cNvGraphicFramePr>
            <p:nvPr/>
          </p:nvGraphicFramePr>
          <p:xfrm>
            <a:off x="4062" y="85"/>
            <a:ext cx="882" cy="6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6" name="Equation" r:id="rId8" imgW="571252" imgH="393529" progId="Equation.DSMT4">
                    <p:embed/>
                  </p:oleObj>
                </mc:Choice>
                <mc:Fallback>
                  <p:oleObj name="Equation" r:id="rId8" imgW="571252" imgH="393529" progId="Equation.DSMT4">
                    <p:embed/>
                    <p:pic>
                      <p:nvPicPr>
                        <p:cNvPr id="0" name="Picture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62" y="85"/>
                          <a:ext cx="882" cy="60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575" name="Text Box 15"/>
            <p:cNvSpPr txBox="1">
              <a:spLocks noChangeArrowheads="1"/>
            </p:cNvSpPr>
            <p:nvPr/>
          </p:nvSpPr>
          <p:spPr bwMode="auto">
            <a:xfrm>
              <a:off x="3332" y="229"/>
              <a:ext cx="54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Find: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4953000" y="2514600"/>
            <a:ext cx="4038600" cy="1219200"/>
            <a:chOff x="3120" y="1584"/>
            <a:chExt cx="2544" cy="768"/>
          </a:xfrm>
        </p:grpSpPr>
        <p:sp>
          <p:nvSpPr>
            <p:cNvPr id="66590" name="Rectangle 30"/>
            <p:cNvSpPr>
              <a:spLocks noChangeArrowheads="1"/>
            </p:cNvSpPr>
            <p:nvPr/>
          </p:nvSpPr>
          <p:spPr bwMode="auto">
            <a:xfrm>
              <a:off x="3120" y="1584"/>
              <a:ext cx="2400" cy="768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577" name="Text Box 17"/>
            <p:cNvSpPr txBox="1">
              <a:spLocks noChangeArrowheads="1"/>
            </p:cNvSpPr>
            <p:nvPr/>
          </p:nvSpPr>
          <p:spPr bwMode="auto">
            <a:xfrm>
              <a:off x="3168" y="1584"/>
              <a:ext cx="2496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/>
                <a:t>When we graph this function, the limit appears to be zero.</a:t>
              </a:r>
            </a:p>
          </p:txBody>
        </p:sp>
      </p:grpSp>
      <p:graphicFrame>
        <p:nvGraphicFramePr>
          <p:cNvPr id="66579" name="Object 19"/>
          <p:cNvGraphicFramePr>
            <a:graphicFrameLocks noChangeAspect="1"/>
          </p:cNvGraphicFramePr>
          <p:nvPr/>
        </p:nvGraphicFramePr>
        <p:xfrm>
          <a:off x="457200" y="3124200"/>
          <a:ext cx="1792288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Equation" r:id="rId10" imgW="825142" imgH="177723" progId="Equation.DSMT4">
                  <p:embed/>
                </p:oleObj>
              </mc:Choice>
              <mc:Fallback>
                <p:oleObj name="Equation" r:id="rId10" imgW="825142" imgH="177723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124200"/>
                        <a:ext cx="1792288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81000" y="3902075"/>
            <a:ext cx="2039938" cy="457200"/>
            <a:chOff x="1622" y="2425"/>
            <a:chExt cx="1285" cy="288"/>
          </a:xfrm>
        </p:grpSpPr>
        <p:sp>
          <p:nvSpPr>
            <p:cNvPr id="66580" name="Text Box 20"/>
            <p:cNvSpPr txBox="1">
              <a:spLocks noChangeArrowheads="1"/>
            </p:cNvSpPr>
            <p:nvPr/>
          </p:nvSpPr>
          <p:spPr bwMode="auto">
            <a:xfrm>
              <a:off x="1622" y="2425"/>
              <a:ext cx="128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so for            :</a:t>
              </a:r>
            </a:p>
          </p:txBody>
        </p:sp>
        <p:graphicFrame>
          <p:nvGraphicFramePr>
            <p:cNvPr id="66581" name="Object 21"/>
            <p:cNvGraphicFramePr>
              <a:graphicFrameLocks noChangeAspect="1"/>
            </p:cNvGraphicFramePr>
            <p:nvPr/>
          </p:nvGraphicFramePr>
          <p:xfrm>
            <a:off x="2249" y="2452"/>
            <a:ext cx="487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8" name="Equation" r:id="rId12" imgW="355138" imgH="177569" progId="Equation.DSMT4">
                    <p:embed/>
                  </p:oleObj>
                </mc:Choice>
                <mc:Fallback>
                  <p:oleObj name="Equation" r:id="rId12" imgW="355138" imgH="177569" progId="Equation.DSMT4">
                    <p:embed/>
                    <p:pic>
                      <p:nvPicPr>
                        <p:cNvPr id="0" name="Picture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49" y="2452"/>
                          <a:ext cx="487" cy="24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6582" name="Object 22"/>
          <p:cNvGraphicFramePr>
            <a:graphicFrameLocks noChangeAspect="1"/>
          </p:cNvGraphicFramePr>
          <p:nvPr/>
        </p:nvGraphicFramePr>
        <p:xfrm>
          <a:off x="2708275" y="3733800"/>
          <a:ext cx="201295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name="Equation" r:id="rId14" imgW="926698" imgH="393529" progId="Equation.DSMT4">
                  <p:embed/>
                </p:oleObj>
              </mc:Choice>
              <mc:Fallback>
                <p:oleObj name="Equation" r:id="rId14" imgW="926698" imgH="393529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8275" y="3733800"/>
                        <a:ext cx="2012950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3" name="Object 23"/>
          <p:cNvGraphicFramePr>
            <a:graphicFrameLocks noChangeAspect="1"/>
          </p:cNvGraphicFramePr>
          <p:nvPr/>
        </p:nvGraphicFramePr>
        <p:xfrm>
          <a:off x="1931988" y="4800600"/>
          <a:ext cx="3475037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Equation" r:id="rId16" imgW="1600200" imgH="393700" progId="Equation.DSMT4">
                  <p:embed/>
                </p:oleObj>
              </mc:Choice>
              <mc:Fallback>
                <p:oleObj name="Equation" r:id="rId16" imgW="1600200" imgH="3937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4800600"/>
                        <a:ext cx="3475037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4" name="Object 24"/>
          <p:cNvGraphicFramePr>
            <a:graphicFrameLocks noChangeAspect="1"/>
          </p:cNvGraphicFramePr>
          <p:nvPr/>
        </p:nvGraphicFramePr>
        <p:xfrm>
          <a:off x="2667000" y="5927725"/>
          <a:ext cx="2233613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1" name="Equation" r:id="rId18" imgW="1028254" imgH="393529" progId="Equation.DSMT4">
                  <p:embed/>
                </p:oleObj>
              </mc:Choice>
              <mc:Fallback>
                <p:oleObj name="Equation" r:id="rId18" imgW="1028254" imgH="393529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927725"/>
                        <a:ext cx="2233613" cy="854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5715000" y="4419600"/>
            <a:ext cx="3200400" cy="2209800"/>
            <a:chOff x="3600" y="2784"/>
            <a:chExt cx="2016" cy="1392"/>
          </a:xfrm>
        </p:grpSpPr>
        <p:sp>
          <p:nvSpPr>
            <p:cNvPr id="66588" name="Rectangle 28"/>
            <p:cNvSpPr>
              <a:spLocks noChangeArrowheads="1"/>
            </p:cNvSpPr>
            <p:nvPr/>
          </p:nvSpPr>
          <p:spPr bwMode="auto">
            <a:xfrm>
              <a:off x="3600" y="2784"/>
              <a:ext cx="1920" cy="1392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" name="Group 26"/>
            <p:cNvGrpSpPr>
              <a:grpSpLocks/>
            </p:cNvGrpSpPr>
            <p:nvPr/>
          </p:nvGrpSpPr>
          <p:grpSpPr bwMode="auto">
            <a:xfrm>
              <a:off x="3648" y="2880"/>
              <a:ext cx="1968" cy="543"/>
              <a:chOff x="3504" y="2880"/>
              <a:chExt cx="1968" cy="543"/>
            </a:xfrm>
          </p:grpSpPr>
          <p:graphicFrame>
            <p:nvGraphicFramePr>
              <p:cNvPr id="66572" name="Object 12"/>
              <p:cNvGraphicFramePr>
                <a:graphicFrameLocks noChangeAspect="1"/>
              </p:cNvGraphicFramePr>
              <p:nvPr/>
            </p:nvGraphicFramePr>
            <p:xfrm>
              <a:off x="3504" y="2880"/>
              <a:ext cx="259" cy="30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172" name="Equation" r:id="rId20" imgW="139518" imgH="126835" progId="Equation.DSMT4">
                      <p:embed/>
                    </p:oleObj>
                  </mc:Choice>
                  <mc:Fallback>
                    <p:oleObj name="Equation" r:id="rId20" imgW="139518" imgH="126835" progId="Equation.DSMT4">
                      <p:embed/>
                      <p:pic>
                        <p:nvPicPr>
                          <p:cNvPr id="0" name="Picture 2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04" y="2880"/>
                            <a:ext cx="259" cy="30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6573" name="Text Box 13"/>
              <p:cNvSpPr txBox="1">
                <a:spLocks noChangeArrowheads="1"/>
              </p:cNvSpPr>
              <p:nvPr/>
            </p:nvSpPr>
            <p:spPr bwMode="auto">
              <a:xfrm>
                <a:off x="3792" y="2905"/>
                <a:ext cx="1680" cy="5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/>
                  <a:t>by the sandwich theorem:</a:t>
                </a:r>
              </a:p>
            </p:txBody>
          </p:sp>
        </p:grpSp>
        <p:graphicFrame>
          <p:nvGraphicFramePr>
            <p:cNvPr id="66587" name="Object 27"/>
            <p:cNvGraphicFramePr>
              <a:graphicFrameLocks noChangeAspect="1"/>
            </p:cNvGraphicFramePr>
            <p:nvPr/>
          </p:nvGraphicFramePr>
          <p:xfrm>
            <a:off x="3981" y="3542"/>
            <a:ext cx="1094" cy="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3" name="Equation" r:id="rId22" imgW="799753" imgH="393529" progId="Equation.DSMT4">
                    <p:embed/>
                  </p:oleObj>
                </mc:Choice>
                <mc:Fallback>
                  <p:oleObj name="Equation" r:id="rId22" imgW="799753" imgH="393529" progId="Equation.DSMT4">
                    <p:embed/>
                    <p:pic>
                      <p:nvPicPr>
                        <p:cNvPr id="0" name="Picture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1" y="3542"/>
                          <a:ext cx="1094" cy="5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6592" name="Rectangle 32"/>
          <p:cNvSpPr>
            <a:spLocks noChangeArrowheads="1"/>
          </p:cNvSpPr>
          <p:nvPr/>
        </p:nvSpPr>
        <p:spPr bwMode="auto">
          <a:xfrm>
            <a:off x="4953000" y="2514600"/>
            <a:ext cx="3810000" cy="1219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6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145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Example 3:</a:t>
            </a:r>
          </a:p>
        </p:txBody>
      </p:sp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2989263" y="304800"/>
          <a:ext cx="2116137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3" imgW="863225" imgH="393529" progId="Equation.DSMT4">
                  <p:embed/>
                </p:oleObj>
              </mc:Choice>
              <mc:Fallback>
                <p:oleObj name="Equation" r:id="rId3" imgW="863225" imgH="393529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9263" y="304800"/>
                        <a:ext cx="2116137" cy="96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752600" y="533400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Find:</a:t>
            </a:r>
          </a:p>
        </p:txBody>
      </p:sp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2770188" y="1504950"/>
          <a:ext cx="252095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5" imgW="1028254" imgH="431613" progId="Equation.DSMT4">
                  <p:embed/>
                </p:oleObj>
              </mc:Choice>
              <mc:Fallback>
                <p:oleObj name="Equation" r:id="rId5" imgW="1028254" imgH="431613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188" y="1504950"/>
                        <a:ext cx="252095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2773363" y="3094038"/>
          <a:ext cx="2459037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7" imgW="1002865" imgH="393529" progId="Equation.DSMT4">
                  <p:embed/>
                </p:oleObj>
              </mc:Choice>
              <mc:Fallback>
                <p:oleObj name="Equation" r:id="rId7" imgW="1002865" imgH="393529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3363" y="3094038"/>
                        <a:ext cx="2459037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6" name="Line 8"/>
          <p:cNvSpPr>
            <a:spLocks noChangeShapeType="1"/>
          </p:cNvSpPr>
          <p:nvPr/>
        </p:nvSpPr>
        <p:spPr bwMode="auto">
          <a:xfrm flipV="1">
            <a:off x="3733800" y="1600200"/>
            <a:ext cx="152400" cy="9906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68617" name="Object 9"/>
          <p:cNvGraphicFramePr>
            <a:graphicFrameLocks noChangeAspect="1"/>
          </p:cNvGraphicFramePr>
          <p:nvPr/>
        </p:nvGraphicFramePr>
        <p:xfrm>
          <a:off x="3622675" y="4711700"/>
          <a:ext cx="80962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9" imgW="329914" imgH="177646" progId="Equation.DSMT4">
                  <p:embed/>
                </p:oleObj>
              </mc:Choice>
              <mc:Fallback>
                <p:oleObj name="Equation" r:id="rId9" imgW="329914" imgH="177646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4711700"/>
                        <a:ext cx="80962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8" name="Object 10"/>
          <p:cNvGraphicFramePr>
            <a:graphicFrameLocks noChangeAspect="1"/>
          </p:cNvGraphicFramePr>
          <p:nvPr/>
        </p:nvGraphicFramePr>
        <p:xfrm>
          <a:off x="3873500" y="5584825"/>
          <a:ext cx="28098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11" imgW="114102" imgH="177492" progId="Equation.DSMT4">
                  <p:embed/>
                </p:oleObj>
              </mc:Choice>
              <mc:Fallback>
                <p:oleObj name="Equation" r:id="rId11" imgW="114102" imgH="177492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0" y="5584825"/>
                        <a:ext cx="28098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9" name="Object 11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13" imgW="190417" imgH="139639" progId="Equation.DSMT4">
                  <p:embed/>
                </p:oleObj>
              </mc:Choice>
              <mc:Fallback>
                <p:oleObj name="Equation" r:id="rId13" imgW="190417" imgH="139639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828800" y="838200"/>
            <a:ext cx="555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Often you can just “think through” limits.</a:t>
            </a:r>
          </a:p>
        </p:txBody>
      </p:sp>
      <p:graphicFrame>
        <p:nvGraphicFramePr>
          <p:cNvPr id="76803" name="Object 3"/>
          <p:cNvGraphicFramePr>
            <a:graphicFrameLocks noChangeAspect="1"/>
          </p:cNvGraphicFramePr>
          <p:nvPr/>
        </p:nvGraphicFramePr>
        <p:xfrm>
          <a:off x="2133600" y="2209800"/>
          <a:ext cx="1989138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3" imgW="787400" imgH="431800" progId="Equation.DSMT4">
                  <p:embed/>
                </p:oleObj>
              </mc:Choice>
              <mc:Fallback>
                <p:oleObj name="Equation" r:id="rId3" imgW="787400" imgH="431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209800"/>
                        <a:ext cx="1989138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4" name="Line 4"/>
          <p:cNvSpPr>
            <a:spLocks noChangeShapeType="1"/>
          </p:cNvSpPr>
          <p:nvPr/>
        </p:nvSpPr>
        <p:spPr bwMode="auto">
          <a:xfrm flipV="1">
            <a:off x="3352800" y="2209800"/>
            <a:ext cx="762000" cy="1066800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4060825" y="1752600"/>
          <a:ext cx="434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5" imgW="126725" imgH="177415" progId="Equation.DSMT4">
                  <p:embed/>
                </p:oleObj>
              </mc:Choice>
              <mc:Fallback>
                <p:oleObj name="Equation" r:id="rId5" imgW="126725" imgH="177415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0825" y="1752600"/>
                        <a:ext cx="4349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6" name="Object 6"/>
          <p:cNvGraphicFramePr>
            <a:graphicFrameLocks noChangeAspect="1"/>
          </p:cNvGraphicFramePr>
          <p:nvPr/>
        </p:nvGraphicFramePr>
        <p:xfrm>
          <a:off x="4527550" y="2438400"/>
          <a:ext cx="186055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7" imgW="736600" imgH="279400" progId="Equation.DSMT4">
                  <p:embed/>
                </p:oleObj>
              </mc:Choice>
              <mc:Fallback>
                <p:oleObj name="Equation" r:id="rId7" imgW="736600" imgH="279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2438400"/>
                        <a:ext cx="1860550" cy="706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7" name="Object 7"/>
          <p:cNvGraphicFramePr>
            <a:graphicFrameLocks noChangeAspect="1"/>
          </p:cNvGraphicFramePr>
          <p:nvPr/>
        </p:nvGraphicFramePr>
        <p:xfrm>
          <a:off x="6705600" y="2514600"/>
          <a:ext cx="6096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9" imgW="241091" imgH="177646" progId="Equation.DSMT4">
                  <p:embed/>
                </p:oleObj>
              </mc:Choice>
              <mc:Fallback>
                <p:oleObj name="Equation" r:id="rId9" imgW="241091" imgH="177646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514600"/>
                        <a:ext cx="60960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08" name="Text Box 8"/>
          <p:cNvSpPr txBox="1">
            <a:spLocks noChangeArrowheads="1"/>
          </p:cNvSpPr>
          <p:nvPr/>
        </p:nvSpPr>
        <p:spPr bwMode="auto">
          <a:xfrm>
            <a:off x="8686800" y="6278563"/>
            <a:ext cx="38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Symbol" pitchFamily="18" charset="2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/>
      <p:bldP spid="7680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Let’s look at it graphically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r>
              <a:rPr lang="en-US" dirty="0" smtClean="0"/>
              <a:t>                            What is the limit as x approaches    ? </a:t>
            </a:r>
            <a:endParaRPr lang="en-US" dirty="0"/>
          </a:p>
        </p:txBody>
      </p:sp>
      <p:pic>
        <p:nvPicPr>
          <p:cNvPr id="5" name="Picture 4" descr="http://hmco.tdlc.com/public/calc7esample/ch03/ch03e/03e_images/cn03e01.gif"/>
          <p:cNvPicPr/>
          <p:nvPr/>
        </p:nvPicPr>
        <p:blipFill>
          <a:blip r:embed="rId3" cstate="print"/>
          <a:srcRect t="6170" r="71445" b="72654"/>
          <a:stretch>
            <a:fillRect/>
          </a:stretch>
        </p:blipFill>
        <p:spPr bwMode="auto">
          <a:xfrm>
            <a:off x="2971800" y="2209800"/>
            <a:ext cx="2971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hmco.tdlc.com/public/calc7esample/ch03/ch03e/03e_images/cn03e02_3.gif"/>
          <p:cNvPicPr/>
          <p:nvPr/>
        </p:nvPicPr>
        <p:blipFill>
          <a:blip r:embed="rId4" cstate="print"/>
          <a:srcRect t="13278" r="71635" b="62750"/>
          <a:stretch>
            <a:fillRect/>
          </a:stretch>
        </p:blipFill>
        <p:spPr bwMode="auto">
          <a:xfrm>
            <a:off x="0" y="914400"/>
            <a:ext cx="2895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hmco.tdlc.com/public/calc7esample/ch03/ch03e/03e_images/cn03e02_4.gif"/>
          <p:cNvPicPr/>
          <p:nvPr/>
        </p:nvPicPr>
        <p:blipFill>
          <a:blip r:embed="rId5" cstate="print"/>
          <a:srcRect t="65524" r="71955" b="17965"/>
          <a:stretch>
            <a:fillRect/>
          </a:stretch>
        </p:blipFill>
        <p:spPr bwMode="auto">
          <a:xfrm>
            <a:off x="6019800" y="4267200"/>
            <a:ext cx="3124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719275"/>
              </p:ext>
            </p:extLst>
          </p:nvPr>
        </p:nvGraphicFramePr>
        <p:xfrm>
          <a:off x="8458200" y="1219200"/>
          <a:ext cx="45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6" imgW="152202" imgH="126835" progId="Equation.DSMT4">
                  <p:embed/>
                </p:oleObj>
              </mc:Choice>
              <mc:Fallback>
                <p:oleObj name="Equation" r:id="rId6" imgW="152202" imgH="126835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58200" y="1219200"/>
                        <a:ext cx="457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834379"/>
              </p:ext>
            </p:extLst>
          </p:nvPr>
        </p:nvGraphicFramePr>
        <p:xfrm>
          <a:off x="7227524" y="1650694"/>
          <a:ext cx="1714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8" imgW="571320" imgH="177480" progId="Equation.DSMT4">
                  <p:embed/>
                </p:oleObj>
              </mc:Choice>
              <mc:Fallback>
                <p:oleObj name="Equation" r:id="rId8" imgW="5713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7524" y="1650694"/>
                        <a:ext cx="1714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Analytically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dirty="0" smtClean="0"/>
              <a:t>What do you get when you plug in the c value?</a:t>
            </a:r>
          </a:p>
          <a:p>
            <a:r>
              <a:rPr lang="en-US" dirty="0" smtClean="0"/>
              <a:t>         is another indeterminate form. </a:t>
            </a:r>
          </a:p>
          <a:p>
            <a:r>
              <a:rPr lang="en-US" dirty="0" smtClean="0"/>
              <a:t> Divide </a:t>
            </a:r>
            <a:r>
              <a:rPr lang="en-US" b="1" u="sng" dirty="0" smtClean="0"/>
              <a:t>Every</a:t>
            </a:r>
            <a:r>
              <a:rPr lang="en-US" dirty="0" smtClean="0"/>
              <a:t> term by the highest </a:t>
            </a:r>
            <a:r>
              <a:rPr lang="en-US" dirty="0" smtClean="0"/>
              <a:t>power </a:t>
            </a:r>
            <a:r>
              <a:rPr lang="en-US" smtClean="0"/>
              <a:t>of x that </a:t>
            </a:r>
            <a:r>
              <a:rPr lang="en-US" dirty="0" smtClean="0"/>
              <a:t>you see. </a:t>
            </a:r>
          </a:p>
          <a:p>
            <a:r>
              <a:rPr lang="en-US" dirty="0" smtClean="0"/>
              <a:t>In this problem the highest exponential term is x</a:t>
            </a:r>
            <a:r>
              <a:rPr lang="en-US" baseline="30000" dirty="0" smtClean="0"/>
              <a:t>2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   Now plug in your c value.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553200" y="0"/>
          <a:ext cx="172556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3" imgW="685800" imgH="393700" progId="Equation.DSMT4">
                  <p:embed/>
                </p:oleObj>
              </mc:Choice>
              <mc:Fallback>
                <p:oleObj name="Equation" r:id="rId3" imgW="685800" imgH="3937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0"/>
                        <a:ext cx="172556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770048"/>
              </p:ext>
            </p:extLst>
          </p:nvPr>
        </p:nvGraphicFramePr>
        <p:xfrm>
          <a:off x="381000" y="4038600"/>
          <a:ext cx="3048000" cy="166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5" imgW="1422400" imgH="774700" progId="Equation.DSMT4">
                  <p:embed/>
                </p:oleObj>
              </mc:Choice>
              <mc:Fallback>
                <p:oleObj name="Equation" r:id="rId5" imgW="1422400" imgH="7747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038600"/>
                        <a:ext cx="3048000" cy="1661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1600200"/>
          <a:ext cx="6858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7" imgW="177646" imgH="393359" progId="Equation.DSMT4">
                  <p:embed/>
                </p:oleObj>
              </mc:Choice>
              <mc:Fallback>
                <p:oleObj name="Equation" r:id="rId7" imgW="177646" imgH="393359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6858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067569"/>
              </p:ext>
            </p:extLst>
          </p:nvPr>
        </p:nvGraphicFramePr>
        <p:xfrm>
          <a:off x="3733800" y="5105400"/>
          <a:ext cx="2743200" cy="163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9" imgW="1282680" imgH="761760" progId="Equation.DSMT4">
                  <p:embed/>
                </p:oleObj>
              </mc:Choice>
              <mc:Fallback>
                <p:oleObj name="Equation" r:id="rId9" imgW="1282680" imgH="7617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105400"/>
                        <a:ext cx="2743200" cy="1630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</a:p>
          <a:p>
            <a:endParaRPr lang="en-US" dirty="0" smtClean="0"/>
          </a:p>
          <a:p>
            <a:r>
              <a:rPr lang="en-US" dirty="0" smtClean="0"/>
              <a:t>Do you see a relationship????</a:t>
            </a:r>
          </a:p>
          <a:p>
            <a:endParaRPr lang="en-US" dirty="0" smtClean="0"/>
          </a:p>
          <a:p>
            <a:r>
              <a:rPr lang="en-US" dirty="0" smtClean="0"/>
              <a:t>The limit as a function approaches infinity is the same as finding its Horizontal Asymptote!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1143000"/>
          <a:ext cx="157941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Equation" r:id="rId3" imgW="723586" imgH="418918" progId="Equation.DSMT4">
                  <p:embed/>
                </p:oleObj>
              </mc:Choice>
              <mc:Fallback>
                <p:oleObj name="Equation" r:id="rId3" imgW="723586" imgH="418918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143000"/>
                        <a:ext cx="1579418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776288" y="2209800"/>
          <a:ext cx="15509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Equation" r:id="rId5" imgW="710891" imgH="418918" progId="Equation.DSMT4">
                  <p:embed/>
                </p:oleObj>
              </mc:Choice>
              <mc:Fallback>
                <p:oleObj name="Equation" r:id="rId5" imgW="710891" imgH="418918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2209800"/>
                        <a:ext cx="1550987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8418155"/>
              </p:ext>
            </p:extLst>
          </p:nvPr>
        </p:nvGraphicFramePr>
        <p:xfrm>
          <a:off x="2514600" y="1219200"/>
          <a:ext cx="5810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Equation" r:id="rId7" imgW="266400" imgH="393480" progId="Equation.DSMT4">
                  <p:embed/>
                </p:oleObj>
              </mc:Choice>
              <mc:Fallback>
                <p:oleObj name="Equation" r:id="rId7" imgW="2664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219200"/>
                        <a:ext cx="581025" cy="86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1328793"/>
              </p:ext>
            </p:extLst>
          </p:nvPr>
        </p:nvGraphicFramePr>
        <p:xfrm>
          <a:off x="2590800" y="2514600"/>
          <a:ext cx="80486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Equation" r:id="rId9" imgW="368280" imgH="177480" progId="Equation.DSMT4">
                  <p:embed/>
                </p:oleObj>
              </mc:Choice>
              <mc:Fallback>
                <p:oleObj name="Equation" r:id="rId9" imgW="36828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14600"/>
                        <a:ext cx="804863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Guidelines for Finding Limits at Infinity of Rational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the degree of the numerator is less than the degree of the denominator, then the limit of the rational function is 0.</a:t>
            </a:r>
          </a:p>
          <a:p>
            <a:endParaRPr lang="en-US" dirty="0" smtClean="0"/>
          </a:p>
          <a:p>
            <a:r>
              <a:rPr lang="en-US" dirty="0" smtClean="0"/>
              <a:t>If the degree of the numerator is equal to degree of the denominator, then the limit of the rational function is the ratio of the leading coefficients.</a:t>
            </a:r>
          </a:p>
          <a:p>
            <a:endParaRPr lang="en-US" dirty="0" smtClean="0"/>
          </a:p>
          <a:p>
            <a:r>
              <a:rPr lang="en-US" dirty="0" smtClean="0"/>
              <a:t>If the degree of the numerator is greater than the degree of the denominator, then the limit of the rational function does not exist.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239001" y="457200"/>
          <a:ext cx="762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Equation" r:id="rId3" imgW="253890" imgH="279279" progId="Equation.DSMT4">
                  <p:embed/>
                </p:oleObj>
              </mc:Choice>
              <mc:Fallback>
                <p:oleObj name="Equation" r:id="rId3" imgW="253890" imgH="279279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1" y="457200"/>
                        <a:ext cx="7620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45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150821"/>
              </p:ext>
            </p:extLst>
          </p:nvPr>
        </p:nvGraphicFramePr>
        <p:xfrm>
          <a:off x="831850" y="1219200"/>
          <a:ext cx="28114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5" name="Equation" r:id="rId3" imgW="1117440" imgH="393480" progId="Equation.DSMT4">
                  <p:embed/>
                </p:oleObj>
              </mc:Choice>
              <mc:Fallback>
                <p:oleObj name="Equation" r:id="rId3" imgW="111744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850" y="1219200"/>
                        <a:ext cx="28114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375566"/>
              </p:ext>
            </p:extLst>
          </p:nvPr>
        </p:nvGraphicFramePr>
        <p:xfrm>
          <a:off x="950913" y="3886200"/>
          <a:ext cx="28448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6" name="Equation" r:id="rId5" imgW="1130040" imgH="419040" progId="Equation.DSMT4">
                  <p:embed/>
                </p:oleObj>
              </mc:Choice>
              <mc:Fallback>
                <p:oleObj name="Equation" r:id="rId5" imgW="113004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0913" y="3886200"/>
                        <a:ext cx="28448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967812"/>
              </p:ext>
            </p:extLst>
          </p:nvPr>
        </p:nvGraphicFramePr>
        <p:xfrm>
          <a:off x="935038" y="5257800"/>
          <a:ext cx="3292475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7" name="Equation" r:id="rId7" imgW="1307880" imgH="469800" progId="Equation.DSMT4">
                  <p:embed/>
                </p:oleObj>
              </mc:Choice>
              <mc:Fallback>
                <p:oleObj name="Equation" r:id="rId7" imgW="1307880" imgH="469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5038" y="5257800"/>
                        <a:ext cx="3292475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7732085"/>
              </p:ext>
            </p:extLst>
          </p:nvPr>
        </p:nvGraphicFramePr>
        <p:xfrm>
          <a:off x="874713" y="2514600"/>
          <a:ext cx="287655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8" name="Equation" r:id="rId9" imgW="1143000" imgH="419040" progId="Equation.DSMT4">
                  <p:embed/>
                </p:oleObj>
              </mc:Choice>
              <mc:Fallback>
                <p:oleObj name="Equation" r:id="rId9" imgW="114300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2514600"/>
                        <a:ext cx="287655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005721"/>
              </p:ext>
            </p:extLst>
          </p:nvPr>
        </p:nvGraphicFramePr>
        <p:xfrm>
          <a:off x="3971925" y="1524000"/>
          <a:ext cx="606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9" name="Equation" r:id="rId11" imgW="241200" imgH="177480" progId="Equation.DSMT4">
                  <p:embed/>
                </p:oleObj>
              </mc:Choice>
              <mc:Fallback>
                <p:oleObj name="Equation" r:id="rId11" imgW="24120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1925" y="1524000"/>
                        <a:ext cx="6064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211848"/>
              </p:ext>
            </p:extLst>
          </p:nvPr>
        </p:nvGraphicFramePr>
        <p:xfrm>
          <a:off x="3810000" y="2819400"/>
          <a:ext cx="121285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0" name="Equation" r:id="rId13" imgW="482400" imgH="177480" progId="Equation.DSMT4">
                  <p:embed/>
                </p:oleObj>
              </mc:Choice>
              <mc:Fallback>
                <p:oleObj name="Equation" r:id="rId13" imgW="48240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819400"/>
                        <a:ext cx="121285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601033"/>
              </p:ext>
            </p:extLst>
          </p:nvPr>
        </p:nvGraphicFramePr>
        <p:xfrm>
          <a:off x="3819525" y="3919538"/>
          <a:ext cx="8937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1" name="Equation" r:id="rId15" imgW="355320" imgH="393480" progId="Equation.DSMT4">
                  <p:embed/>
                </p:oleObj>
              </mc:Choice>
              <mc:Fallback>
                <p:oleObj name="Equation" r:id="rId15" imgW="355320" imgH="393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9525" y="3919538"/>
                        <a:ext cx="893763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148839"/>
              </p:ext>
            </p:extLst>
          </p:nvPr>
        </p:nvGraphicFramePr>
        <p:xfrm>
          <a:off x="4267200" y="5257800"/>
          <a:ext cx="2265363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2" name="Equation" r:id="rId17" imgW="901440" imgH="419040" progId="Equation.DSMT4">
                  <p:embed/>
                </p:oleObj>
              </mc:Choice>
              <mc:Fallback>
                <p:oleObj name="Equation" r:id="rId17" imgW="90144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257800"/>
                        <a:ext cx="2265363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469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 descr="HEK0Z6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752600"/>
            <a:ext cx="4457700" cy="2971800"/>
          </a:xfrm>
          <a:prstGeom prst="rect">
            <a:avLst/>
          </a:prstGeom>
          <a:noFill/>
        </p:spPr>
      </p:pic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1371600" y="2667000"/>
          <a:ext cx="152400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4" imgW="622030" imgH="393529" progId="Equation.DSMT4">
                  <p:embed/>
                </p:oleObj>
              </mc:Choice>
              <mc:Fallback>
                <p:oleObj name="Equation" r:id="rId4" imgW="622030" imgH="393529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667000"/>
                        <a:ext cx="1524000" cy="96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1752600" y="4343400"/>
          <a:ext cx="1214438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6" imgW="495085" imgH="393529" progId="Equation.DSMT4">
                  <p:embed/>
                </p:oleObj>
              </mc:Choice>
              <mc:Fallback>
                <p:oleObj name="Equation" r:id="rId6" imgW="495085" imgH="393529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43400"/>
                        <a:ext cx="1214438" cy="96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00" name="Object 12"/>
          <p:cNvGraphicFramePr>
            <a:graphicFrameLocks noChangeAspect="1"/>
          </p:cNvGraphicFramePr>
          <p:nvPr/>
        </p:nvGraphicFramePr>
        <p:xfrm>
          <a:off x="8686800" y="6477000"/>
          <a:ext cx="292100" cy="21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8" imgW="190417" imgH="139639" progId="Equation.DSMT4">
                  <p:embed/>
                </p:oleObj>
              </mc:Choice>
              <mc:Fallback>
                <p:oleObj name="Equation" r:id="rId8" imgW="190417" imgH="139639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6477000"/>
                        <a:ext cx="292100" cy="214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76400" y="457200"/>
            <a:ext cx="594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Let’s look at:</a:t>
            </a:r>
            <a:endParaRPr lang="en-US" sz="4400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Functions have 2 Horizontal Asymptotes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hmco.tdlc.com/public/calc7esample/ch03/ch03e/03e_images/cn03e02_5.gif"/>
          <p:cNvPicPr/>
          <p:nvPr/>
        </p:nvPicPr>
        <p:blipFill>
          <a:blip r:embed="rId3" cstate="print"/>
          <a:srcRect t="43049" r="69871" b="31837"/>
          <a:stretch>
            <a:fillRect/>
          </a:stretch>
        </p:blipFill>
        <p:spPr bwMode="auto">
          <a:xfrm>
            <a:off x="838200" y="1600200"/>
            <a:ext cx="419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410199" y="1752600"/>
          <a:ext cx="199016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Equation" r:id="rId4" imgW="939392" imgH="431613" progId="Equation.DSMT4">
                  <p:embed/>
                </p:oleObj>
              </mc:Choice>
              <mc:Fallback>
                <p:oleObj name="Equation" r:id="rId4" imgW="939392" imgH="431613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199" y="1752600"/>
                        <a:ext cx="199016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5405438" y="3429000"/>
          <a:ext cx="21526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6" imgW="1016000" imgH="431800" progId="Equation.DSMT4">
                  <p:embed/>
                </p:oleObj>
              </mc:Choice>
              <mc:Fallback>
                <p:oleObj name="Equation" r:id="rId6" imgW="1016000" imgH="431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5438" y="3429000"/>
                        <a:ext cx="215265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Analytically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US" dirty="0" smtClean="0"/>
              <a:t>Divide everything by x which is equal to what under the radical?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Now how do we get the other limit?</a:t>
            </a:r>
          </a:p>
          <a:p>
            <a:r>
              <a:rPr lang="en-US" dirty="0" smtClean="0"/>
              <a:t>Since we are going in the negative direction, </a:t>
            </a:r>
          </a:p>
          <a:p>
            <a:pPr>
              <a:buNone/>
            </a:pPr>
            <a:r>
              <a:rPr lang="en-US" dirty="0" smtClean="0"/>
              <a:t>for x &lt; 0, you can write x =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90900" y="2743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8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0900" y="27432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67000" y="1447800"/>
          <a:ext cx="73152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9" name="Equation" r:id="rId5" imgW="304536" imgH="253780" progId="Equation.DSMT4">
                  <p:embed/>
                </p:oleObj>
              </mc:Choice>
              <mc:Fallback>
                <p:oleObj name="Equation" r:id="rId5" imgW="304536" imgH="2537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447800"/>
                        <a:ext cx="73152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304800" y="1981200"/>
          <a:ext cx="27146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0" name="Equation" r:id="rId7" imgW="1536700" imgH="850900" progId="Equation.DSMT4">
                  <p:embed/>
                </p:oleObj>
              </mc:Choice>
              <mc:Fallback>
                <p:oleObj name="Equation" r:id="rId7" imgW="1536700" imgH="8509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81200"/>
                        <a:ext cx="2714625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638800" y="2209800"/>
          <a:ext cx="762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1" name="Equation" r:id="rId9" imgW="380835" imgH="418918" progId="Equation.DSMT4">
                  <p:embed/>
                </p:oleObj>
              </mc:Choice>
              <mc:Fallback>
                <p:oleObj name="Equation" r:id="rId9" imgW="380835" imgH="418918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209800"/>
                        <a:ext cx="7620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6019800" y="152400"/>
          <a:ext cx="19907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2" name="Equation" r:id="rId11" imgW="939392" imgH="431613" progId="Equation.DSMT4">
                  <p:embed/>
                </p:oleObj>
              </mc:Choice>
              <mc:Fallback>
                <p:oleObj name="Equation" r:id="rId11" imgW="939392" imgH="431613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52400"/>
                        <a:ext cx="19907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4419600" y="4343400"/>
          <a:ext cx="9445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3" name="Equation" r:id="rId13" imgW="393529" imgH="253890" progId="Equation.DSMT4">
                  <p:embed/>
                </p:oleObj>
              </mc:Choice>
              <mc:Fallback>
                <p:oleObj name="Equation" r:id="rId13" imgW="393529" imgH="25389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4343400"/>
                        <a:ext cx="94456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363662"/>
              </p:ext>
            </p:extLst>
          </p:nvPr>
        </p:nvGraphicFramePr>
        <p:xfrm>
          <a:off x="303213" y="5105400"/>
          <a:ext cx="2871787" cy="1503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4" name="Equation" r:id="rId15" imgW="1625400" imgH="850680" progId="Equation.DSMT4">
                  <p:embed/>
                </p:oleObj>
              </mc:Choice>
              <mc:Fallback>
                <p:oleObj name="Equation" r:id="rId15" imgW="1625400" imgH="8506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5105400"/>
                        <a:ext cx="2871787" cy="1503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5943600" y="5410200"/>
          <a:ext cx="965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5" name="Equation" r:id="rId17" imgW="482391" imgH="418918" progId="Equation.DSMT4">
                  <p:embed/>
                </p:oleObj>
              </mc:Choice>
              <mc:Fallback>
                <p:oleObj name="Equation" r:id="rId17" imgW="482391" imgH="418918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410200"/>
                        <a:ext cx="9652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3048000" y="1981200"/>
          <a:ext cx="24892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6" name="Equation" r:id="rId19" imgW="1409700" imgH="825500" progId="Equation.DSMT4">
                  <p:embed/>
                </p:oleObj>
              </mc:Choice>
              <mc:Fallback>
                <p:oleObj name="Equation" r:id="rId19" imgW="1409700" imgH="825500" progId="Equation.DSMT4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81200"/>
                        <a:ext cx="2489200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3200400" y="5105400"/>
          <a:ext cx="2670175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7" name="Equation" r:id="rId21" imgW="1511300" imgH="825500" progId="Equation.DSMT4">
                  <p:embed/>
                </p:oleObj>
              </mc:Choice>
              <mc:Fallback>
                <p:oleObj name="Equation" r:id="rId21" imgW="1511300" imgH="8255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105400"/>
                        <a:ext cx="2670175" cy="1457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308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Symbol</vt:lpstr>
      <vt:lpstr>Wingdings 2</vt:lpstr>
      <vt:lpstr>Office Theme</vt:lpstr>
      <vt:lpstr>Equation</vt:lpstr>
      <vt:lpstr>MathType 6.0 Equation</vt:lpstr>
      <vt:lpstr>PowerPoint Presentation</vt:lpstr>
      <vt:lpstr>Let’s look at it graphically</vt:lpstr>
      <vt:lpstr>Analytically</vt:lpstr>
      <vt:lpstr>Your Turn</vt:lpstr>
      <vt:lpstr>Guidelines for Finding Limits at Infinity of Rational Functions</vt:lpstr>
      <vt:lpstr>Examples</vt:lpstr>
      <vt:lpstr>PowerPoint Presentation</vt:lpstr>
      <vt:lpstr>Some Functions have 2 Horizontal Asymptotes</vt:lpstr>
      <vt:lpstr>Analytically</vt:lpstr>
      <vt:lpstr>Your Turn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Qayumi, Enayat</cp:lastModifiedBy>
  <cp:revision>30</cp:revision>
  <dcterms:created xsi:type="dcterms:W3CDTF">2011-09-07T13:24:53Z</dcterms:created>
  <dcterms:modified xsi:type="dcterms:W3CDTF">2015-09-04T17:15:56Z</dcterms:modified>
</cp:coreProperties>
</file>