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4" r:id="rId5"/>
    <p:sldId id="263" r:id="rId6"/>
    <p:sldId id="259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DC61B-9D4F-4112-A681-B994B93E9CE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BD3C-3551-49A9-B585-267D259946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Concavity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the Second Derivative Test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3.4 Day 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Finding point of Inflection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Derivative Test to find Extrema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257800"/>
            <a:ext cx="9144000" cy="1292662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189 </a:t>
            </a:r>
            <a:r>
              <a:rPr kumimoji="0" lang="en-US" sz="39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19, 21, 31, 35, 41, 45, 47, 51, 53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Revisiting Points of Inflection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hmco.tdlc.com/public/calc7esample/ch03/ch03d/03d_images/cn03d02.gif"/>
          <p:cNvPicPr/>
          <p:nvPr/>
        </p:nvPicPr>
        <p:blipFill>
          <a:blip r:embed="rId2" cstate="print"/>
          <a:srcRect l="32511" t="30388" r="-20" b="63790"/>
          <a:stretch>
            <a:fillRect/>
          </a:stretch>
        </p:blipFill>
        <p:spPr bwMode="auto">
          <a:xfrm>
            <a:off x="838200" y="1676400"/>
            <a:ext cx="7391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dirty="0" smtClean="0"/>
              <a:t>Ex.  Find the points of inflection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15000"/>
          </a:xfrm>
        </p:spPr>
        <p:txBody>
          <a:bodyPr/>
          <a:lstStyle/>
          <a:p>
            <a:r>
              <a:rPr lang="en-US" dirty="0" smtClean="0"/>
              <a:t>Determine the points of inflection and discuss the concavity  of                         .</a:t>
            </a:r>
          </a:p>
          <a:p>
            <a:r>
              <a:rPr lang="en-US" dirty="0" smtClean="0"/>
              <a:t>Finding the 2</a:t>
            </a:r>
            <a:r>
              <a:rPr lang="en-US" baseline="30000" dirty="0" smtClean="0"/>
              <a:t>nd</a:t>
            </a:r>
            <a:r>
              <a:rPr lang="en-US" dirty="0" smtClean="0"/>
              <a:t> Derivative: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b="1" u="sng" dirty="0" smtClean="0"/>
              <a:t>Possible Points of inflection </a:t>
            </a:r>
            <a:r>
              <a:rPr lang="en-US" sz="2800" dirty="0" smtClean="0"/>
              <a:t>may occur at x = 0, or x = 2</a:t>
            </a:r>
          </a:p>
          <a:p>
            <a:endParaRPr lang="en-US" sz="2800" dirty="0"/>
          </a:p>
        </p:txBody>
      </p:sp>
      <p:pic>
        <p:nvPicPr>
          <p:cNvPr id="4" name="Picture 3" descr="http://hmco.tdlc.com/public/calc7esample/ch03/ch03d/03d_images/cn03d02.gif"/>
          <p:cNvPicPr/>
          <p:nvPr/>
        </p:nvPicPr>
        <p:blipFill>
          <a:blip r:embed="rId3" cstate="print"/>
          <a:srcRect l="32220" t="57315" r="2334" b="34966"/>
          <a:stretch>
            <a:fillRect/>
          </a:stretch>
        </p:blipFill>
        <p:spPr bwMode="auto">
          <a:xfrm>
            <a:off x="914400" y="5029200"/>
            <a:ext cx="6553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1523999"/>
          <a:ext cx="2286000" cy="54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965200" imgH="228600" progId="Equation.DSMT4">
                  <p:embed/>
                </p:oleObj>
              </mc:Choice>
              <mc:Fallback>
                <p:oleObj name="Equation" r:id="rId4" imgW="9652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3999"/>
                        <a:ext cx="2286000" cy="541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3400" y="2743200"/>
          <a:ext cx="28575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206500" imgH="711200" progId="Equation.DSMT4">
                  <p:embed/>
                </p:oleObj>
              </mc:Choice>
              <mc:Fallback>
                <p:oleObj name="Equation" r:id="rId6" imgW="1206500" imgH="71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2857500" cy="168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ttp://hmco.tdlc.com/public/calc7esample/ch03/ch03d/03d_images/cn03d02.gif"/>
          <p:cNvPicPr/>
          <p:nvPr/>
        </p:nvPicPr>
        <p:blipFill>
          <a:blip r:embed="rId3" cstate="print"/>
          <a:srcRect t="36928" r="71503" b="45033"/>
          <a:stretch>
            <a:fillRect/>
          </a:stretch>
        </p:blipFill>
        <p:spPr bwMode="auto">
          <a:xfrm>
            <a:off x="5410200" y="1600200"/>
            <a:ext cx="3048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Covered this after 3.6 when we did the </a:t>
            </a:r>
            <a:r>
              <a:rPr lang="en-US" dirty="0" err="1" smtClean="0"/>
              <a:t>classwork</a:t>
            </a:r>
            <a:r>
              <a:rPr lang="en-US" dirty="0" smtClean="0"/>
              <a:t> on </a:t>
            </a:r>
            <a:r>
              <a:rPr lang="en-US" smtClean="0"/>
              <a:t>curve sketching.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First derivative test for Local </a:t>
            </a:r>
            <a:r>
              <a:rPr lang="en-US" dirty="0" smtClean="0">
                <a:solidFill>
                  <a:schemeClr val="tx2"/>
                </a:solidFill>
              </a:rPr>
              <a:t>Extrema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47800" y="804962"/>
            <a:ext cx="42893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i="0" dirty="0">
                <a:solidFill>
                  <a:srgbClr val="316501"/>
                </a:solidFill>
              </a:rPr>
              <a:t>At a critical point </a:t>
            </a:r>
            <a:r>
              <a:rPr lang="en-US" sz="3600" dirty="0">
                <a:solidFill>
                  <a:srgbClr val="316501"/>
                </a:solidFill>
              </a:rPr>
              <a:t>x</a:t>
            </a:r>
            <a:r>
              <a:rPr lang="en-US" sz="3600" i="0" dirty="0">
                <a:solidFill>
                  <a:srgbClr val="316501"/>
                </a:solidFill>
              </a:rPr>
              <a:t> = c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1779687"/>
            <a:ext cx="7391400" cy="507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>
                <a:solidFill>
                  <a:srgbClr val="CC00FF"/>
                </a:solidFill>
              </a:rPr>
              <a:t>f</a:t>
            </a:r>
            <a:r>
              <a:rPr lang="en-US" sz="3600" i="0">
                <a:solidFill>
                  <a:srgbClr val="CC00FF"/>
                </a:solidFill>
              </a:rPr>
              <a:t> has a local minimum if</a:t>
            </a:r>
            <a:r>
              <a:rPr lang="en-US" sz="3600" i="0"/>
              <a:t> </a:t>
            </a:r>
            <a:r>
              <a:rPr lang="en-US" sz="3600">
                <a:solidFill>
                  <a:srgbClr val="316501"/>
                </a:solidFill>
              </a:rPr>
              <a:t>f</a:t>
            </a:r>
            <a:r>
              <a:rPr lang="en-US" sz="3600" i="0">
                <a:solidFill>
                  <a:srgbClr val="316501"/>
                </a:solidFill>
              </a:rPr>
              <a:t>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changes from negative to  positive at c.</a:t>
            </a:r>
          </a:p>
          <a:p>
            <a:pPr marL="457200" indent="-457200">
              <a:buFontTx/>
              <a:buAutoNum type="arabicPeriod"/>
            </a:pPr>
            <a:r>
              <a:rPr lang="en-US" sz="3600">
                <a:solidFill>
                  <a:srgbClr val="CC00FF"/>
                </a:solidFill>
              </a:rPr>
              <a:t>f</a:t>
            </a:r>
            <a:r>
              <a:rPr lang="en-US" sz="3600" i="0">
                <a:solidFill>
                  <a:srgbClr val="CC00FF"/>
                </a:solidFill>
              </a:rPr>
              <a:t> has a local maximum if</a:t>
            </a:r>
            <a:r>
              <a:rPr lang="en-US" sz="3600" i="0"/>
              <a:t> </a:t>
            </a:r>
            <a:r>
              <a:rPr lang="en-US" sz="3600">
                <a:solidFill>
                  <a:srgbClr val="316501"/>
                </a:solidFill>
              </a:rPr>
              <a:t>f</a:t>
            </a:r>
            <a:r>
              <a:rPr lang="en-US" sz="3600" i="0">
                <a:solidFill>
                  <a:srgbClr val="316501"/>
                </a:solidFill>
              </a:rPr>
              <a:t>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changes from positive to negative at c.</a:t>
            </a:r>
          </a:p>
          <a:p>
            <a:pPr marL="457200" indent="-457200">
              <a:buFontTx/>
              <a:buAutoNum type="arabicPeriod"/>
            </a:pPr>
            <a:r>
              <a:rPr lang="en-US" sz="3600" i="0">
                <a:solidFill>
                  <a:srgbClr val="CC00FF"/>
                </a:solidFill>
                <a:sym typeface="Euclid Symbol" pitchFamily="18" charset="2"/>
              </a:rPr>
              <a:t>There is no extreme value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 if the sign of </a:t>
            </a:r>
            <a:r>
              <a:rPr lang="en-US" sz="3600">
                <a:solidFill>
                  <a:srgbClr val="316501"/>
                </a:solidFill>
              </a:rPr>
              <a:t>f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does not change. Could be a horizontal tangent without direction change.</a:t>
            </a:r>
          </a:p>
          <a:p>
            <a:pPr marL="457200" indent="-457200">
              <a:buFontTx/>
              <a:buAutoNum type="arabicPeriod"/>
            </a:pPr>
            <a:endParaRPr lang="en-US" sz="3600" i="0">
              <a:solidFill>
                <a:srgbClr val="316501"/>
              </a:solidFill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485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  <p:bldP spid="39939" grpId="0" autoUpdateAnimBg="0"/>
      <p:bldP spid="3994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38" name="Picture 2" descr="T04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23" y="3505200"/>
            <a:ext cx="8720154" cy="25146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The Second Derivative Test for Local Extrema</a:t>
            </a:r>
            <a:endParaRPr lang="en-US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One way we can find local </a:t>
            </a:r>
            <a:r>
              <a:rPr lang="en-US" sz="2800" dirty="0" err="1" smtClean="0"/>
              <a:t>extrema</a:t>
            </a:r>
            <a:r>
              <a:rPr lang="en-US" sz="2800" dirty="0" smtClean="0"/>
              <a:t> is by applying the first derivative test.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But what if the first derivative test was not an option and you had to use the second derivative test.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Ex.: 2</a:t>
            </a:r>
            <a:r>
              <a:rPr lang="en-US" baseline="30000" dirty="0" smtClean="0"/>
              <a:t>nd</a:t>
            </a:r>
            <a:r>
              <a:rPr lang="en-US" dirty="0" smtClean="0"/>
              <a:t> Derivative to find relative </a:t>
            </a:r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/>
          <a:lstStyle/>
          <a:p>
            <a:r>
              <a:rPr lang="en-US" dirty="0" smtClean="0"/>
              <a:t>Find the relative </a:t>
            </a:r>
            <a:r>
              <a:rPr lang="en-US" dirty="0" err="1" smtClean="0"/>
              <a:t>extrema</a:t>
            </a:r>
            <a:r>
              <a:rPr lang="en-US" dirty="0" smtClean="0"/>
              <a:t> for</a:t>
            </a:r>
          </a:p>
          <a:p>
            <a:r>
              <a:rPr lang="en-US" dirty="0" smtClean="0"/>
              <a:t>First we have to find the zero’s of the 1</a:t>
            </a:r>
            <a:r>
              <a:rPr lang="en-US" baseline="30000" dirty="0" smtClean="0"/>
              <a:t>st</a:t>
            </a:r>
            <a:r>
              <a:rPr lang="en-US" dirty="0" smtClean="0"/>
              <a:t> Derivative.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These are critical numbers</a:t>
            </a:r>
          </a:p>
          <a:p>
            <a:r>
              <a:rPr lang="en-US" dirty="0" smtClean="0"/>
              <a:t>Now we have to find our critical points:</a:t>
            </a:r>
          </a:p>
          <a:p>
            <a:r>
              <a:rPr lang="en-US" dirty="0" smtClean="0"/>
              <a:t>(-1, -2); (1, 2); (0, 0) </a:t>
            </a:r>
          </a:p>
          <a:p>
            <a:r>
              <a:rPr lang="en-US" dirty="0" smtClean="0"/>
              <a:t>Next we find the 2</a:t>
            </a:r>
            <a:r>
              <a:rPr lang="en-US" baseline="30000" dirty="0" smtClean="0"/>
              <a:t>nd</a:t>
            </a:r>
            <a:r>
              <a:rPr lang="en-US" dirty="0" smtClean="0"/>
              <a:t> Derivative.</a:t>
            </a:r>
          </a:p>
          <a:p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0" y="838200"/>
          <a:ext cx="30818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1155700" imgH="228600" progId="Equation.DSMT4">
                  <p:embed/>
                </p:oleObj>
              </mc:Choice>
              <mc:Fallback>
                <p:oleObj name="Equation" r:id="rId3" imgW="11557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838200"/>
                        <a:ext cx="308186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0" y="2133600"/>
          <a:ext cx="30846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308100" imgH="711200" progId="Equation.DSMT4">
                  <p:embed/>
                </p:oleObj>
              </mc:Choice>
              <mc:Fallback>
                <p:oleObj name="Equation" r:id="rId5" imgW="1308100" imgH="71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30846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799" y="5638800"/>
          <a:ext cx="59266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2222500" imgH="228600" progId="Equation.DSMT4">
                  <p:embed/>
                </p:oleObj>
              </mc:Choice>
              <mc:Fallback>
                <p:oleObj name="Equation" r:id="rId7" imgW="22225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5638800"/>
                        <a:ext cx="592666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/>
          <a:lstStyle/>
          <a:p>
            <a:r>
              <a:rPr lang="en-US" dirty="0" smtClean="0"/>
              <a:t>Now you are ready to apply the Second Derivative Test as follows:</a:t>
            </a:r>
            <a:endParaRPr lang="en-US" dirty="0"/>
          </a:p>
        </p:txBody>
      </p:sp>
      <p:pic>
        <p:nvPicPr>
          <p:cNvPr id="4" name="Picture 3" descr="http://hmco.tdlc.com/public/calc7esample/ch03/ch03d/03d_images/cn03d03.gif"/>
          <p:cNvPicPr/>
          <p:nvPr/>
        </p:nvPicPr>
        <p:blipFill>
          <a:blip r:embed="rId3" cstate="print"/>
          <a:srcRect t="49588" r="71761" b="30040"/>
          <a:stretch>
            <a:fillRect/>
          </a:stretch>
        </p:blipFill>
        <p:spPr bwMode="auto">
          <a:xfrm>
            <a:off x="4800600" y="3962400"/>
            <a:ext cx="312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hmco.tdlc.com/public/calc7esample/ch03/ch03d/03d_images/cn03d03.gif"/>
          <p:cNvPicPr/>
          <p:nvPr/>
        </p:nvPicPr>
        <p:blipFill>
          <a:blip r:embed="rId3" cstate="print"/>
          <a:srcRect l="32795" t="58448" r="2203" b="35829"/>
          <a:stretch>
            <a:fillRect/>
          </a:stretch>
        </p:blipFill>
        <p:spPr bwMode="auto">
          <a:xfrm>
            <a:off x="762000" y="2895600"/>
            <a:ext cx="678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0" y="2286000"/>
          <a:ext cx="59261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2222500" imgH="228600" progId="Equation.DSMT4">
                  <p:embed/>
                </p:oleObj>
              </mc:Choice>
              <mc:Fallback>
                <p:oleObj name="Equation" r:id="rId4" imgW="22225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59261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38200" y="1828800"/>
          <a:ext cx="58658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6" imgW="2489200" imgH="203200" progId="Equation.DSMT4">
                  <p:embed/>
                </p:oleObj>
              </mc:Choice>
              <mc:Fallback>
                <p:oleObj name="Equation" r:id="rId6" imgW="2489200" imgH="203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58658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133600" y="29718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32766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3581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400" y="29718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32766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581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29718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91200" y="32766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1200" y="3581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92" y="21040"/>
            <a:ext cx="7543800" cy="7625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Your Turn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51315"/>
              </p:ext>
            </p:extLst>
          </p:nvPr>
        </p:nvGraphicFramePr>
        <p:xfrm>
          <a:off x="200025" y="814555"/>
          <a:ext cx="8504091" cy="158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3" imgW="3606480" imgH="672840" progId="Equation.DSMT4">
                  <p:embed/>
                </p:oleObj>
              </mc:Choice>
              <mc:Fallback>
                <p:oleObj name="Equation" r:id="rId3" imgW="36064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814555"/>
                        <a:ext cx="8504091" cy="15870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4696"/>
              </p:ext>
            </p:extLst>
          </p:nvPr>
        </p:nvGraphicFramePr>
        <p:xfrm>
          <a:off x="609600" y="2549280"/>
          <a:ext cx="7604392" cy="541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3213000" imgH="228600" progId="Equation.DSMT4">
                  <p:embed/>
                </p:oleObj>
              </mc:Choice>
              <mc:Fallback>
                <p:oleObj name="Equation" r:id="rId5" imgW="321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49280"/>
                        <a:ext cx="7604392" cy="5410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022382"/>
              </p:ext>
            </p:extLst>
          </p:nvPr>
        </p:nvGraphicFramePr>
        <p:xfrm>
          <a:off x="609600" y="3357131"/>
          <a:ext cx="2113969" cy="47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7" imgW="901440" imgH="203040" progId="Equation.DSMT4">
                  <p:embed/>
                </p:oleObj>
              </mc:Choice>
              <mc:Fallback>
                <p:oleObj name="Equation" r:id="rId7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7131"/>
                        <a:ext cx="2113969" cy="477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271436"/>
              </p:ext>
            </p:extLst>
          </p:nvPr>
        </p:nvGraphicFramePr>
        <p:xfrm>
          <a:off x="260350" y="3987800"/>
          <a:ext cx="86137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9" imgW="3390840" imgH="482400" progId="Equation.DSMT4">
                  <p:embed/>
                </p:oleObj>
              </mc:Choice>
              <mc:Fallback>
                <p:oleObj name="Equation" r:id="rId9" imgW="3390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3987800"/>
                        <a:ext cx="8613775" cy="1227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10810"/>
              </p:ext>
            </p:extLst>
          </p:nvPr>
        </p:nvGraphicFramePr>
        <p:xfrm>
          <a:off x="257175" y="5367338"/>
          <a:ext cx="78216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1" imgW="3085920" imgH="482400" progId="Equation.DSMT4">
                  <p:embed/>
                </p:oleObj>
              </mc:Choice>
              <mc:Fallback>
                <p:oleObj name="Equation" r:id="rId11" imgW="3085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5367338"/>
                        <a:ext cx="7821613" cy="1225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5076</TotalTime>
  <Words>297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Euclid Symbol</vt:lpstr>
      <vt:lpstr>Wingdings 2</vt:lpstr>
      <vt:lpstr>Office Theme</vt:lpstr>
      <vt:lpstr>Equation</vt:lpstr>
      <vt:lpstr>MathType 6.0 Equation</vt:lpstr>
      <vt:lpstr>PowerPoint Presentation</vt:lpstr>
      <vt:lpstr>Revisiting Points of Inflection</vt:lpstr>
      <vt:lpstr>Ex.  Find the points of inflection</vt:lpstr>
      <vt:lpstr>Note to self</vt:lpstr>
      <vt:lpstr>First derivative test for Local Extrema</vt:lpstr>
      <vt:lpstr>The Second Derivative Test for Local Extrema</vt:lpstr>
      <vt:lpstr>Ex.: 2nd Derivative to find relative extrema</vt:lpstr>
      <vt:lpstr>Example Cont…</vt:lpstr>
      <vt:lpstr>Your Turn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24</cp:revision>
  <dcterms:created xsi:type="dcterms:W3CDTF">2011-10-18T13:41:21Z</dcterms:created>
  <dcterms:modified xsi:type="dcterms:W3CDTF">2015-11-16T16:09:29Z</dcterms:modified>
</cp:coreProperties>
</file>