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60" r:id="rId4"/>
    <p:sldId id="261" r:id="rId5"/>
    <p:sldId id="262" r:id="rId6"/>
    <p:sldId id="258" r:id="rId7"/>
    <p:sldId id="264" r:id="rId8"/>
    <p:sldId id="270" r:id="rId9"/>
    <p:sldId id="265" r:id="rId10"/>
    <p:sldId id="267" r:id="rId11"/>
    <p:sldId id="272" r:id="rId12"/>
    <p:sldId id="273" r:id="rId13"/>
    <p:sldId id="26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1E4A-3C79-48D5-8BA5-1317B914B5B0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7D3E2-6508-4C48-8195-418844B93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gif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28600" y="9906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Find all the critical 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points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of w(x) =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6172200" y="838200"/>
          <a:ext cx="6667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3" imgW="330200" imgH="419100" progId="Equation.DSMT4">
                  <p:embed/>
                </p:oleObj>
              </mc:Choice>
              <mc:Fallback>
                <p:oleObj name="Equation" r:id="rId3" imgW="330200" imgH="4191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838200"/>
                        <a:ext cx="6667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609600" y="2209800"/>
          <a:ext cx="23372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5" imgW="1002960" imgH="495000" progId="Equation.DSMT4">
                  <p:embed/>
                </p:oleObj>
              </mc:Choice>
              <mc:Fallback>
                <p:oleObj name="Equation" r:id="rId5" imgW="1002960" imgH="4950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23372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4800" y="36576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ritical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numbers are x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0 and -2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29381" y="5348748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Why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x = -1 not a critical number?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04800" y="44196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Critical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points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(0, 0) and (-2, -4)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3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the First Derivative Test to Find Relative Extrema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Find the relative Extrema of</a:t>
            </a:r>
          </a:p>
          <a:p>
            <a:r>
              <a:rPr lang="en-US" dirty="0" smtClean="0"/>
              <a:t>Any points of discontinuity?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the Critical </a:t>
            </a:r>
            <a:r>
              <a:rPr lang="en-US" dirty="0" smtClean="0"/>
              <a:t>numbers</a:t>
            </a:r>
            <a:r>
              <a:rPr lang="en-US" dirty="0" smtClean="0"/>
              <a:t> </a:t>
            </a:r>
            <a:r>
              <a:rPr lang="en-US" dirty="0" smtClean="0"/>
              <a:t>are at x = 0, 2, and -2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181600" y="914400"/>
          <a:ext cx="24320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3" imgW="1054100" imgH="330200" progId="Equation.DSMT4">
                  <p:embed/>
                </p:oleObj>
              </mc:Choice>
              <mc:Fallback>
                <p:oleObj name="Equation" r:id="rId3" imgW="1054100" imgH="3302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914400"/>
                        <a:ext cx="24320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28600" y="2438400"/>
          <a:ext cx="3543301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5" imgW="1536700" imgH="419100" progId="Equation.DSMT4">
                  <p:embed/>
                </p:oleObj>
              </mc:Choice>
              <mc:Fallback>
                <p:oleObj name="Equation" r:id="rId5" imgW="1536700" imgH="4191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38400"/>
                        <a:ext cx="3543301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81000" y="3352800"/>
          <a:ext cx="2665413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tion" r:id="rId7" imgW="1155700" imgH="520700" progId="Equation.DSMT4">
                  <p:embed/>
                </p:oleObj>
              </mc:Choice>
              <mc:Fallback>
                <p:oleObj name="Equation" r:id="rId7" imgW="1155700" imgH="5207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352800"/>
                        <a:ext cx="2665413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Ex. 2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Let’s make a table for our intervals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we have a relative min at (-2, 0), a relative max at (0,       ), and another relative min at (2, 0)</a:t>
            </a:r>
            <a:endParaRPr lang="en-US" dirty="0"/>
          </a:p>
        </p:txBody>
      </p:sp>
      <p:pic>
        <p:nvPicPr>
          <p:cNvPr id="4" name="Picture 3" descr="http://hmco.tdlc.com/public/calc7esample/ch03/ch03c/03c_images/cn03c02_5.gif"/>
          <p:cNvPicPr/>
          <p:nvPr/>
        </p:nvPicPr>
        <p:blipFill>
          <a:blip r:embed="rId3" cstate="print"/>
          <a:srcRect l="32051" t="28862" r="1282" b="60315"/>
          <a:stretch>
            <a:fillRect/>
          </a:stretch>
        </p:blipFill>
        <p:spPr bwMode="auto">
          <a:xfrm>
            <a:off x="381000" y="1828800"/>
            <a:ext cx="838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33600" y="19050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23622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33600" y="28194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33600" y="3276600"/>
            <a:ext cx="1828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8600" y="1905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39000" y="32766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38800" y="32766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32766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38800" y="1905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39000" y="19050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038600" y="23622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38800" y="23622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239000" y="23622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038600" y="2819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638800" y="2819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239000" y="28194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18580"/>
              </p:ext>
            </p:extLst>
          </p:nvPr>
        </p:nvGraphicFramePr>
        <p:xfrm>
          <a:off x="838200" y="5029200"/>
          <a:ext cx="609600" cy="477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4" imgW="291973" imgH="228501" progId="Equation.DSMT4">
                  <p:embed/>
                </p:oleObj>
              </mc:Choice>
              <mc:Fallback>
                <p:oleObj name="Equation" r:id="rId4" imgW="291973" imgH="228501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609600" cy="477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" name="Picture 38" descr="http://hmco.tdlc.com/public/calc7esample/ch03/ch03c/03c_images/cn03c02_5.gif"/>
          <p:cNvPicPr/>
          <p:nvPr/>
        </p:nvPicPr>
        <p:blipFill>
          <a:blip r:embed="rId3" cstate="print"/>
          <a:srcRect t="18940" r="71795" b="57610"/>
          <a:stretch>
            <a:fillRect/>
          </a:stretch>
        </p:blipFill>
        <p:spPr bwMode="auto">
          <a:xfrm>
            <a:off x="5715000" y="388620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572713"/>
              </p:ext>
            </p:extLst>
          </p:nvPr>
        </p:nvGraphicFramePr>
        <p:xfrm>
          <a:off x="370114" y="3733800"/>
          <a:ext cx="834858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6" imgW="4749480" imgH="431640" progId="Equation.DSMT4">
                  <p:embed/>
                </p:oleObj>
              </mc:Choice>
              <mc:Fallback>
                <p:oleObj name="Equation" r:id="rId6" imgW="4749480" imgH="431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14" y="3733800"/>
                        <a:ext cx="8348584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 Day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181 #'s 2, 4, 13, 27-31 odd, 43-48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7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Ex. 3 Finding Relative Extrema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/>
          <a:lstStyle/>
          <a:p>
            <a:r>
              <a:rPr lang="en-US" dirty="0" smtClean="0"/>
              <a:t>Find the relative </a:t>
            </a:r>
            <a:r>
              <a:rPr lang="en-US" dirty="0" err="1" smtClean="0"/>
              <a:t>extrema</a:t>
            </a:r>
            <a:r>
              <a:rPr lang="en-US" dirty="0" smtClean="0"/>
              <a:t> of  </a:t>
            </a:r>
            <a:endParaRPr lang="en-US" dirty="0"/>
          </a:p>
        </p:txBody>
      </p:sp>
      <p:pic>
        <p:nvPicPr>
          <p:cNvPr id="4" name="Picture 3" descr="http://hmco.tdlc.com/public/calc7esample/ch03/ch03c/03c_images/cn03c02_6.gif"/>
          <p:cNvPicPr/>
          <p:nvPr/>
        </p:nvPicPr>
        <p:blipFill>
          <a:blip r:embed="rId3" cstate="print"/>
          <a:srcRect t="21614" r="952" b="41885"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05400" y="6858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4" imgW="838200" imgH="419100" progId="Equation.DSMT4">
                  <p:embed/>
                </p:oleObj>
              </mc:Choice>
              <mc:Fallback>
                <p:oleObj name="Equation" r:id="rId4" imgW="838200" imgH="4191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685800"/>
                        <a:ext cx="1981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Increasing, Decreasing Function</a:t>
            </a:r>
            <a:endParaRPr lang="en-US" dirty="0"/>
          </a:p>
        </p:txBody>
      </p:sp>
      <p:pic>
        <p:nvPicPr>
          <p:cNvPr id="356354" name="Picture 2" descr="D04-01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793163" cy="2446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Increasing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/ Decreasing Functions and the First Derivative Test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 smtClean="0">
                <a:latin typeface="+mj-lt"/>
                <a:ea typeface="+mj-ea"/>
                <a:cs typeface="+mj-cs"/>
              </a:rPr>
              <a:t>3.3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On the agenda:</a:t>
            </a:r>
            <a:endParaRPr lang="en-US" sz="44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438400"/>
            <a:ext cx="91440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Determine when f(x)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is Increasing or Decreas</a:t>
            </a:r>
            <a:r>
              <a:rPr lang="en-US" sz="4000" b="1" dirty="0" err="1" smtClean="0"/>
              <a:t>ing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/>
              <a:t>Apply 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Derivative Test to find relative </a:t>
            </a:r>
            <a:r>
              <a:rPr lang="en-US" sz="4000" b="1" dirty="0" err="1" smtClean="0"/>
              <a:t>extrema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715000"/>
            <a:ext cx="9144000" cy="692497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181 # 1-7 odd, 15, 21,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23, 27, 29, 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02" name="Picture 2" descr="04-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588" y="609600"/>
            <a:ext cx="4646612" cy="5791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5029200"/>
            <a:ext cx="1447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743200" y="228600"/>
            <a:ext cx="33845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First derivative: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62000" y="1106488"/>
            <a:ext cx="1939925" cy="476250"/>
            <a:chOff x="480" y="697"/>
            <a:chExt cx="1222" cy="300"/>
          </a:xfrm>
        </p:grpSpPr>
        <p:graphicFrame>
          <p:nvGraphicFramePr>
            <p:cNvPr id="116739" name="Object 3"/>
            <p:cNvGraphicFramePr>
              <a:graphicFrameLocks noChangeAspect="1"/>
            </p:cNvGraphicFramePr>
            <p:nvPr/>
          </p:nvGraphicFramePr>
          <p:xfrm>
            <a:off x="480" y="720"/>
            <a:ext cx="225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Equation" r:id="rId3" imgW="164957" imgH="203024" progId="Equation.DSMT4">
                    <p:embed/>
                  </p:oleObj>
                </mc:Choice>
                <mc:Fallback>
                  <p:oleObj name="Equation" r:id="rId3" imgW="164957" imgH="203024" progId="Equation.DSMT4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720"/>
                          <a:ext cx="225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0" name="Text Box 4"/>
            <p:cNvSpPr txBox="1">
              <a:spLocks noChangeArrowheads="1"/>
            </p:cNvSpPr>
            <p:nvPr/>
          </p:nvSpPr>
          <p:spPr bwMode="auto">
            <a:xfrm>
              <a:off x="806" y="697"/>
              <a:ext cx="89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is positive</a:t>
              </a:r>
            </a:p>
          </p:txBody>
        </p:sp>
      </p:grpSp>
      <p:sp>
        <p:nvSpPr>
          <p:cNvPr id="116741" name="AutoShape 5"/>
          <p:cNvSpPr>
            <a:spLocks noChangeArrowheads="1"/>
          </p:cNvSpPr>
          <p:nvPr/>
        </p:nvSpPr>
        <p:spPr bwMode="auto">
          <a:xfrm>
            <a:off x="3048000" y="12192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733800" y="1066800"/>
            <a:ext cx="1991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Curve is rising.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762000" y="1809750"/>
            <a:ext cx="2024063" cy="476250"/>
            <a:chOff x="480" y="1140"/>
            <a:chExt cx="1275" cy="300"/>
          </a:xfrm>
        </p:grpSpPr>
        <p:graphicFrame>
          <p:nvGraphicFramePr>
            <p:cNvPr id="116743" name="Object 7"/>
            <p:cNvGraphicFramePr>
              <a:graphicFrameLocks noChangeAspect="1"/>
            </p:cNvGraphicFramePr>
            <p:nvPr/>
          </p:nvGraphicFramePr>
          <p:xfrm>
            <a:off x="480" y="1163"/>
            <a:ext cx="225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Equation" r:id="rId5" imgW="164957" imgH="203024" progId="Equation.DSMT4">
                    <p:embed/>
                  </p:oleObj>
                </mc:Choice>
                <mc:Fallback>
                  <p:oleObj name="Equation" r:id="rId5" imgW="164957" imgH="203024" progId="Equation.DSMT4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163"/>
                          <a:ext cx="225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4" name="Text Box 8"/>
            <p:cNvSpPr txBox="1">
              <a:spLocks noChangeArrowheads="1"/>
            </p:cNvSpPr>
            <p:nvPr/>
          </p:nvSpPr>
          <p:spPr bwMode="auto">
            <a:xfrm>
              <a:off x="806" y="1140"/>
              <a:ext cx="9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is negative</a:t>
              </a:r>
            </a:p>
          </p:txBody>
        </p:sp>
      </p:grp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3048000" y="1922463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3733800" y="1770063"/>
            <a:ext cx="2070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Curve is falling.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62000" y="2571750"/>
            <a:ext cx="1495425" cy="476250"/>
            <a:chOff x="480" y="1620"/>
            <a:chExt cx="942" cy="300"/>
          </a:xfrm>
        </p:grpSpPr>
        <p:graphicFrame>
          <p:nvGraphicFramePr>
            <p:cNvPr id="116747" name="Object 11"/>
            <p:cNvGraphicFramePr>
              <a:graphicFrameLocks noChangeAspect="1"/>
            </p:cNvGraphicFramePr>
            <p:nvPr/>
          </p:nvGraphicFramePr>
          <p:xfrm>
            <a:off x="480" y="1643"/>
            <a:ext cx="225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Equation" r:id="rId6" imgW="164957" imgH="203024" progId="Equation.DSMT4">
                    <p:embed/>
                  </p:oleObj>
                </mc:Choice>
                <mc:Fallback>
                  <p:oleObj name="Equation" r:id="rId6" imgW="164957" imgH="203024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643"/>
                          <a:ext cx="225" cy="2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806" y="1620"/>
              <a:ext cx="6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is zero</a:t>
              </a:r>
            </a:p>
          </p:txBody>
        </p:sp>
      </p:grpSp>
      <p:sp>
        <p:nvSpPr>
          <p:cNvPr id="116749" name="AutoShape 13"/>
          <p:cNvSpPr>
            <a:spLocks noChangeArrowheads="1"/>
          </p:cNvSpPr>
          <p:nvPr/>
        </p:nvSpPr>
        <p:spPr bwMode="auto">
          <a:xfrm>
            <a:off x="3048000" y="2684463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3733800" y="2532063"/>
            <a:ext cx="428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u="sng"/>
              <a:t>Possible</a:t>
            </a:r>
            <a:r>
              <a:rPr lang="en-US" sz="2400"/>
              <a:t> local maximum or minimum.</a:t>
            </a:r>
          </a:p>
        </p:txBody>
      </p:sp>
      <p:graphicFrame>
        <p:nvGraphicFramePr>
          <p:cNvPr id="116776" name="Object 4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7" imgW="190417" imgH="139639" progId="Equation.DSMT4">
                  <p:embed/>
                </p:oleObj>
              </mc:Choice>
              <mc:Fallback>
                <p:oleObj name="Equation" r:id="rId7" imgW="190417" imgH="139639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nimBg="1"/>
      <p:bldP spid="116742" grpId="0" autoUpdateAnimBg="0"/>
      <p:bldP spid="116745" grpId="0" animBg="1"/>
      <p:bldP spid="116746" grpId="0" autoUpdateAnimBg="0"/>
      <p:bldP spid="116749" grpId="0" animBg="1"/>
      <p:bldP spid="1167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4" name="Picture 2" descr="04-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534400" cy="35083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4648200"/>
            <a:ext cx="106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Ex. 1: Intervals on which f is increasing or decreasing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Find the open intervals on which                         is </a:t>
            </a:r>
          </a:p>
          <a:p>
            <a:pPr>
              <a:buNone/>
            </a:pPr>
            <a:r>
              <a:rPr lang="en-US" dirty="0" smtClean="0"/>
              <a:t>Increasing or decreasing </a:t>
            </a:r>
          </a:p>
          <a:p>
            <a:r>
              <a:rPr lang="en-US" dirty="0" smtClean="0"/>
              <a:t>Note f(x) is always continuous.  </a:t>
            </a:r>
          </a:p>
          <a:p>
            <a:r>
              <a:rPr lang="en-US" dirty="0" smtClean="0"/>
              <a:t>How do we find the critical numbers?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67400" y="1066800"/>
          <a:ext cx="216309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3" imgW="1016000" imgH="393700" progId="Equation.DSMT4">
                  <p:embed/>
                </p:oleObj>
              </mc:Choice>
              <mc:Fallback>
                <p:oleObj name="Equation" r:id="rId3" imgW="1016000" imgH="3937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066800"/>
                        <a:ext cx="2163096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57200" y="3505200"/>
          <a:ext cx="21637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Equation" r:id="rId5" imgW="1016000" imgH="393700" progId="Equation.DSMT4">
                  <p:embed/>
                </p:oleObj>
              </mc:Choice>
              <mc:Fallback>
                <p:oleObj name="Equation" r:id="rId5" imgW="1016000" imgH="3937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05200"/>
                        <a:ext cx="21637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68300" y="4443413"/>
          <a:ext cx="21907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6" imgW="1028700" imgH="228600" progId="Equation.DSMT4">
                  <p:embed/>
                </p:oleObj>
              </mc:Choice>
              <mc:Fallback>
                <p:oleObj name="Equation" r:id="rId6" imgW="1028700" imgH="228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443413"/>
                        <a:ext cx="21907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81000" y="5029200"/>
          <a:ext cx="27051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8" imgW="1269449" imgH="431613" progId="Equation.DSMT4">
                  <p:embed/>
                </p:oleObj>
              </mc:Choice>
              <mc:Fallback>
                <p:oleObj name="Equation" r:id="rId8" imgW="1269449" imgH="431613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9200"/>
                        <a:ext cx="270510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http://hmco.tdlc.com/public/calc7esample/ch03/ch03c/03c_images/cn03c01_2.gif"/>
          <p:cNvPicPr/>
          <p:nvPr/>
        </p:nvPicPr>
        <p:blipFill>
          <a:blip r:embed="rId10" cstate="print"/>
          <a:srcRect t="6694" r="71416" b="72025"/>
          <a:stretch>
            <a:fillRect/>
          </a:stretch>
        </p:blipFill>
        <p:spPr bwMode="auto">
          <a:xfrm>
            <a:off x="5715000" y="3505200"/>
            <a:ext cx="3429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First derivative test for Local </a:t>
            </a:r>
            <a:r>
              <a:rPr lang="en-US" dirty="0" smtClean="0">
                <a:solidFill>
                  <a:schemeClr val="tx2"/>
                </a:solidFill>
              </a:rPr>
              <a:t>Extrema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447800" y="804962"/>
            <a:ext cx="428931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i="0" dirty="0">
                <a:solidFill>
                  <a:srgbClr val="316501"/>
                </a:solidFill>
              </a:rPr>
              <a:t>At a critical point </a:t>
            </a:r>
            <a:r>
              <a:rPr lang="en-US" sz="3600" dirty="0">
                <a:solidFill>
                  <a:srgbClr val="316501"/>
                </a:solidFill>
              </a:rPr>
              <a:t>x</a:t>
            </a:r>
            <a:r>
              <a:rPr lang="en-US" sz="3600" i="0" dirty="0">
                <a:solidFill>
                  <a:srgbClr val="316501"/>
                </a:solidFill>
              </a:rPr>
              <a:t> = c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4800" y="1779687"/>
            <a:ext cx="7391400" cy="5078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600">
                <a:solidFill>
                  <a:srgbClr val="CC00FF"/>
                </a:solidFill>
              </a:rPr>
              <a:t>f</a:t>
            </a:r>
            <a:r>
              <a:rPr lang="en-US" sz="3600" i="0">
                <a:solidFill>
                  <a:srgbClr val="CC00FF"/>
                </a:solidFill>
              </a:rPr>
              <a:t> has a local minimum if</a:t>
            </a:r>
            <a:r>
              <a:rPr lang="en-US" sz="3600" i="0"/>
              <a:t> </a:t>
            </a:r>
            <a:r>
              <a:rPr lang="en-US" sz="3600">
                <a:solidFill>
                  <a:srgbClr val="316501"/>
                </a:solidFill>
              </a:rPr>
              <a:t>f</a:t>
            </a:r>
            <a:r>
              <a:rPr lang="en-US" sz="3600" i="0">
                <a:solidFill>
                  <a:srgbClr val="316501"/>
                </a:solidFill>
              </a:rPr>
              <a:t> </a:t>
            </a:r>
            <a:r>
              <a:rPr lang="en-US" sz="3600" i="0">
                <a:solidFill>
                  <a:srgbClr val="316501"/>
                </a:solidFill>
                <a:sym typeface="Euclid Symbol" pitchFamily="18" charset="2"/>
              </a:rPr>
              <a:t> changes from negative to  positive at c.</a:t>
            </a:r>
          </a:p>
          <a:p>
            <a:pPr marL="457200" indent="-457200">
              <a:buFontTx/>
              <a:buAutoNum type="arabicPeriod"/>
            </a:pPr>
            <a:r>
              <a:rPr lang="en-US" sz="3600">
                <a:solidFill>
                  <a:srgbClr val="CC00FF"/>
                </a:solidFill>
              </a:rPr>
              <a:t>f</a:t>
            </a:r>
            <a:r>
              <a:rPr lang="en-US" sz="3600" i="0">
                <a:solidFill>
                  <a:srgbClr val="CC00FF"/>
                </a:solidFill>
              </a:rPr>
              <a:t> has a local maximum if</a:t>
            </a:r>
            <a:r>
              <a:rPr lang="en-US" sz="3600" i="0"/>
              <a:t> </a:t>
            </a:r>
            <a:r>
              <a:rPr lang="en-US" sz="3600">
                <a:solidFill>
                  <a:srgbClr val="316501"/>
                </a:solidFill>
              </a:rPr>
              <a:t>f</a:t>
            </a:r>
            <a:r>
              <a:rPr lang="en-US" sz="3600" i="0">
                <a:solidFill>
                  <a:srgbClr val="316501"/>
                </a:solidFill>
              </a:rPr>
              <a:t> </a:t>
            </a:r>
            <a:r>
              <a:rPr lang="en-US" sz="3600" i="0">
                <a:solidFill>
                  <a:srgbClr val="316501"/>
                </a:solidFill>
                <a:sym typeface="Euclid Symbol" pitchFamily="18" charset="2"/>
              </a:rPr>
              <a:t> changes from positive to negative at c.</a:t>
            </a:r>
          </a:p>
          <a:p>
            <a:pPr marL="457200" indent="-457200">
              <a:buFontTx/>
              <a:buAutoNum type="arabicPeriod"/>
            </a:pPr>
            <a:r>
              <a:rPr lang="en-US" sz="3600" i="0">
                <a:solidFill>
                  <a:srgbClr val="CC00FF"/>
                </a:solidFill>
                <a:sym typeface="Euclid Symbol" pitchFamily="18" charset="2"/>
              </a:rPr>
              <a:t>There is no extreme value</a:t>
            </a:r>
            <a:r>
              <a:rPr lang="en-US" sz="3600" i="0">
                <a:solidFill>
                  <a:srgbClr val="316501"/>
                </a:solidFill>
                <a:sym typeface="Euclid Symbol" pitchFamily="18" charset="2"/>
              </a:rPr>
              <a:t> if the sign of </a:t>
            </a:r>
            <a:r>
              <a:rPr lang="en-US" sz="3600">
                <a:solidFill>
                  <a:srgbClr val="316501"/>
                </a:solidFill>
              </a:rPr>
              <a:t>f </a:t>
            </a:r>
            <a:r>
              <a:rPr lang="en-US" sz="3600" i="0">
                <a:solidFill>
                  <a:srgbClr val="316501"/>
                </a:solidFill>
                <a:sym typeface="Euclid Symbol" pitchFamily="18" charset="2"/>
              </a:rPr>
              <a:t> does not change. Could be a horizontal tangent without direction change.</a:t>
            </a:r>
          </a:p>
          <a:p>
            <a:pPr marL="457200" indent="-457200">
              <a:buFontTx/>
              <a:buAutoNum type="arabicPeriod"/>
            </a:pPr>
            <a:endParaRPr lang="en-US" sz="3600" i="0">
              <a:solidFill>
                <a:srgbClr val="316501"/>
              </a:solidFill>
              <a:sym typeface="Euclid 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 autoUpdateAnimBg="0"/>
      <p:bldP spid="39939" grpId="0" autoUpdateAnimBg="0"/>
      <p:bldP spid="399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Ex. 1 cont… Finding the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Keep in mind that your critical </a:t>
            </a:r>
            <a:r>
              <a:rPr lang="en-US" dirty="0" smtClean="0"/>
              <a:t>numbers</a:t>
            </a:r>
            <a:r>
              <a:rPr lang="en-US" dirty="0" smtClean="0"/>
              <a:t> </a:t>
            </a:r>
            <a:r>
              <a:rPr lang="en-US" dirty="0" smtClean="0"/>
              <a:t>are x = 0 and x=1, with no discontinuities.</a:t>
            </a:r>
          </a:p>
          <a:p>
            <a:r>
              <a:rPr lang="en-US" dirty="0" smtClean="0"/>
              <a:t>Let’s find the intervals by making a chart:</a:t>
            </a:r>
          </a:p>
        </p:txBody>
      </p:sp>
      <p:pic>
        <p:nvPicPr>
          <p:cNvPr id="4" name="Picture 3" descr="http://hmco.tdlc.com/public/calc7esample/ch03/ch03c/03c_images/cn03c01_2.gif"/>
          <p:cNvPicPr/>
          <p:nvPr/>
        </p:nvPicPr>
        <p:blipFill>
          <a:blip r:embed="rId3" cstate="print"/>
          <a:srcRect l="32653" t="29066" r="8571" b="60905"/>
          <a:stretch>
            <a:fillRect/>
          </a:stretch>
        </p:blipFill>
        <p:spPr bwMode="auto">
          <a:xfrm>
            <a:off x="228600" y="3657600"/>
            <a:ext cx="8001000" cy="2133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68300" y="2767013"/>
          <a:ext cx="21907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4" imgW="1028700" imgH="228600" progId="Equation.DSMT4">
                  <p:embed/>
                </p:oleObj>
              </mc:Choice>
              <mc:Fallback>
                <p:oleObj name="Equation" r:id="rId4" imgW="10287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767013"/>
                        <a:ext cx="21907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057400" y="36576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36576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36576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0" y="41910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41910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72200" y="41910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72200" y="47244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14800" y="47244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47244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52578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52578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2200" y="52578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Guidelines for Finding Intervals is on p. 175</a:t>
            </a:r>
            <a:endParaRPr lang="en-US" dirty="0"/>
          </a:p>
        </p:txBody>
      </p:sp>
      <p:pic>
        <p:nvPicPr>
          <p:cNvPr id="4" name="Picture 3" descr="http://hmco.tdlc.com/public/calc7esample/ch03/ch03c/03c_images/cn03c01_2.gif"/>
          <p:cNvPicPr/>
          <p:nvPr/>
        </p:nvPicPr>
        <p:blipFill>
          <a:blip r:embed="rId2" cstate="print"/>
          <a:srcRect l="33187" t="63523" r="246" b="12034"/>
          <a:stretch>
            <a:fillRect/>
          </a:stretch>
        </p:blipFill>
        <p:spPr bwMode="auto">
          <a:xfrm>
            <a:off x="609600" y="1436255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376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Euclid Symbol</vt:lpstr>
      <vt:lpstr>Times New Roman</vt:lpstr>
      <vt:lpstr>Wingdings 2</vt:lpstr>
      <vt:lpstr>Office Theme</vt:lpstr>
      <vt:lpstr>Equation</vt:lpstr>
      <vt:lpstr>Warm-up</vt:lpstr>
      <vt:lpstr>PowerPoint Presentation</vt:lpstr>
      <vt:lpstr>PowerPoint Presentation</vt:lpstr>
      <vt:lpstr>PowerPoint Presentation</vt:lpstr>
      <vt:lpstr>PowerPoint Presentation</vt:lpstr>
      <vt:lpstr>Ex. 1: Intervals on which f is increasing or decreasing</vt:lpstr>
      <vt:lpstr>First derivative test for Local Extrema</vt:lpstr>
      <vt:lpstr>Ex. 1 cont… Finding the intervals</vt:lpstr>
      <vt:lpstr>Guidelines for Finding Intervals is on p. 175</vt:lpstr>
      <vt:lpstr>Applying the First Derivative Test to Find Relative Extrema</vt:lpstr>
      <vt:lpstr>Ex. 2 Cont….</vt:lpstr>
      <vt:lpstr>HW Day 2</vt:lpstr>
      <vt:lpstr>Ex. 3 Finding Relative Extrema</vt:lpstr>
      <vt:lpstr>Increasing, Decreasing Function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37</cp:revision>
  <dcterms:created xsi:type="dcterms:W3CDTF">2011-10-14T13:30:22Z</dcterms:created>
  <dcterms:modified xsi:type="dcterms:W3CDTF">2018-10-25T23:06:21Z</dcterms:modified>
</cp:coreProperties>
</file>