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A228-DA50-43D2-A068-F417ADD03A3C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3D0C-98CD-4724-98DE-F560AC3B7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26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3.gi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5943600" cy="3124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1.  What is the interval [a, b] where Rolle’s Theorem is applicable?</a:t>
            </a:r>
            <a:br>
              <a:rPr lang="en-US" sz="3600" dirty="0" smtClean="0"/>
            </a:br>
            <a:r>
              <a:rPr lang="en-US" sz="3600" dirty="0" smtClean="0"/>
              <a:t>2.  What is/are the c-values?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08437"/>
            <a:ext cx="8229600" cy="2849563"/>
          </a:xfrm>
        </p:spPr>
        <p:txBody>
          <a:bodyPr/>
          <a:lstStyle/>
          <a:p>
            <a:r>
              <a:rPr lang="en-US" dirty="0" smtClean="0"/>
              <a:t>[-3, 3]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04-12"/>
          <p:cNvPicPr>
            <a:picLocks noChangeAspect="1" noChangeArrowheads="1"/>
          </p:cNvPicPr>
          <p:nvPr/>
        </p:nvPicPr>
        <p:blipFill>
          <a:blip r:embed="rId3" cstate="print"/>
          <a:srcRect b="26110"/>
          <a:stretch>
            <a:fillRect/>
          </a:stretch>
        </p:blipFill>
        <p:spPr bwMode="auto">
          <a:xfrm>
            <a:off x="5791200" y="0"/>
            <a:ext cx="3352800" cy="3332393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4572000"/>
          <a:ext cx="1295400" cy="610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4" imgW="596900" imgH="241300" progId="Equation.DSMT4">
                  <p:embed/>
                </p:oleObj>
              </mc:Choice>
              <mc:Fallback>
                <p:oleObj name="Equation" r:id="rId4" imgW="5969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0"/>
                        <a:ext cx="1295400" cy="610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Warmup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Rolle’s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Mean Value Theorem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3.2 Day 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438400"/>
            <a:ext cx="9144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Understanding and using The Mean Value Theorem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715000"/>
            <a:ext cx="91440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172-3 # 8–14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even, 31-37 odd, 53-56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90600" y="838200"/>
            <a:ext cx="7315200" cy="3200400"/>
            <a:chOff x="624" y="528"/>
            <a:chExt cx="4608" cy="2016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624" y="528"/>
              <a:ext cx="4560" cy="201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758" y="1081"/>
              <a:ext cx="447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/>
                <a:t>If  </a:t>
              </a:r>
              <a:r>
                <a:rPr lang="en-US" sz="2400" i="1" dirty="0">
                  <a:latin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</a:rPr>
                <a:t>(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>
                  <a:latin typeface="Times New Roman" pitchFamily="18" charset="0"/>
                </a:rPr>
                <a:t>)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en-US" sz="2400" dirty="0"/>
                <a:t> is continuous over [</a:t>
              </a:r>
              <a:r>
                <a:rPr lang="en-US" sz="2400" i="1" dirty="0">
                  <a:latin typeface="Times New Roman" pitchFamily="18" charset="0"/>
                </a:rPr>
                <a:t>a</a:t>
              </a:r>
              <a:r>
                <a:rPr lang="en-US" sz="2400" dirty="0" smtClean="0"/>
                <a:t>, </a:t>
              </a:r>
              <a:r>
                <a:rPr lang="en-US" sz="2400" i="1" dirty="0" smtClean="0">
                  <a:latin typeface="Times New Roman" pitchFamily="18" charset="0"/>
                </a:rPr>
                <a:t>b</a:t>
              </a:r>
              <a:r>
                <a:rPr lang="en-US" sz="2400" dirty="0"/>
                <a:t>] and differentiable over (</a:t>
              </a:r>
              <a:r>
                <a:rPr lang="en-US" sz="2400" i="1" dirty="0"/>
                <a:t>a</a:t>
              </a:r>
              <a:r>
                <a:rPr lang="en-US" sz="2400" dirty="0" smtClean="0"/>
                <a:t>, </a:t>
              </a:r>
              <a:r>
                <a:rPr lang="en-US" sz="2400" i="1" dirty="0" smtClean="0"/>
                <a:t>b</a:t>
              </a:r>
              <a:r>
                <a:rPr lang="en-US" sz="2400" dirty="0"/>
                <a:t>), then at some point </a:t>
              </a:r>
              <a:r>
                <a:rPr lang="en-US" sz="2400" i="1" dirty="0"/>
                <a:t>c</a:t>
              </a:r>
              <a:r>
                <a:rPr lang="en-US" sz="2400" dirty="0"/>
                <a:t>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/>
                <a:t>a, b</a:t>
              </a:r>
              <a:r>
                <a:rPr lang="en-US" sz="2400" dirty="0" smtClean="0">
                  <a:solidFill>
                    <a:srgbClr val="FF0000"/>
                  </a:solidFill>
                </a:rPr>
                <a:t>)</a:t>
              </a:r>
              <a:r>
                <a:rPr lang="en-US" sz="2400" dirty="0" smtClean="0"/>
                <a:t> such that:</a:t>
              </a:r>
              <a:endParaRPr lang="en-US" sz="2400" dirty="0"/>
            </a:p>
          </p:txBody>
        </p:sp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1968" y="1776"/>
            <a:ext cx="1872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3" imgW="1346200" imgH="419100" progId="Equation.DSMT4">
                    <p:embed/>
                  </p:oleObj>
                </mc:Choice>
                <mc:Fallback>
                  <p:oleObj name="Equation" r:id="rId3" imgW="1346200" imgH="4191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776"/>
                          <a:ext cx="1872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33600" y="990600"/>
            <a:ext cx="4862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Mean Value Theorem for Derivatives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8600" y="5105400"/>
            <a:ext cx="865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Mean Value Theorem only applies over a</a:t>
            </a:r>
            <a:r>
              <a:rPr lang="en-US" b="1">
                <a:solidFill>
                  <a:schemeClr val="accent2"/>
                </a:solidFill>
              </a:rPr>
              <a:t> closed interval.</a:t>
            </a:r>
            <a:endParaRPr lang="en-US">
              <a:solidFill>
                <a:schemeClr val="accent2"/>
              </a:solidFill>
            </a:endParaRP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90417" imgH="139639" progId="Equation.DSMT4">
                  <p:embed/>
                </p:oleObj>
              </mc:Choice>
              <mc:Fallback>
                <p:oleObj name="Equation" r:id="rId5" imgW="190417" imgH="13963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28600" y="5029200"/>
            <a:ext cx="86106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4419600"/>
            <a:ext cx="7620000" cy="1676400"/>
            <a:chOff x="576" y="2784"/>
            <a:chExt cx="4800" cy="1056"/>
          </a:xfrm>
        </p:grpSpPr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576" y="2784"/>
              <a:ext cx="4800" cy="105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624" y="2880"/>
              <a:ext cx="466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/>
                <a:t>The Mean Value Theorem says that </a:t>
              </a:r>
              <a:r>
                <a:rPr lang="en-US" sz="2400" b="1" dirty="0"/>
                <a:t>at some point in the closed interval, the actual slope equals the average </a:t>
              </a:r>
              <a:r>
                <a:rPr lang="en-US" sz="2400" b="1" dirty="0" smtClean="0"/>
                <a:t>slope, where the average slope is                           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</p:grp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334000" y="5257800"/>
          <a:ext cx="170084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850531" imgH="418918" progId="Equation.DSMT4">
                  <p:embed/>
                </p:oleObj>
              </mc:Choice>
              <mc:Fallback>
                <p:oleObj name="Equation" r:id="rId7" imgW="850531" imgH="418918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57800"/>
                        <a:ext cx="1700841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utoUpdateAnimBg="0"/>
      <p:bldP spid="6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1219200" y="990600"/>
            <a:ext cx="0" cy="518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38200" y="5715000"/>
            <a:ext cx="693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066800" y="609600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39579" imgH="164957" progId="Equation.DSMT4">
                  <p:embed/>
                </p:oleObj>
              </mc:Choice>
              <mc:Fallback>
                <p:oleObj name="Equation" r:id="rId3" imgW="139579" imgH="164957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9600"/>
                        <a:ext cx="3222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862888" y="5514975"/>
          <a:ext cx="2921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2888" y="5514975"/>
                        <a:ext cx="29210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838200" y="5791200"/>
          <a:ext cx="2936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91200"/>
                        <a:ext cx="29368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Freeform 12"/>
          <p:cNvSpPr>
            <a:spLocks/>
          </p:cNvSpPr>
          <p:nvPr/>
        </p:nvSpPr>
        <p:spPr bwMode="auto">
          <a:xfrm>
            <a:off x="1752600" y="1701800"/>
            <a:ext cx="5257800" cy="4470400"/>
          </a:xfrm>
          <a:custGeom>
            <a:avLst/>
            <a:gdLst/>
            <a:ahLst/>
            <a:cxnLst>
              <a:cxn ang="0">
                <a:pos x="0" y="2816"/>
              </a:cxn>
              <a:cxn ang="0">
                <a:pos x="672" y="2144"/>
              </a:cxn>
              <a:cxn ang="0">
                <a:pos x="1488" y="272"/>
              </a:cxn>
              <a:cxn ang="0">
                <a:pos x="3312" y="512"/>
              </a:cxn>
            </a:cxnLst>
            <a:rect l="0" t="0" r="r" b="b"/>
            <a:pathLst>
              <a:path w="3312" h="2816">
                <a:moveTo>
                  <a:pt x="0" y="2816"/>
                </a:moveTo>
                <a:cubicBezTo>
                  <a:pt x="212" y="2692"/>
                  <a:pt x="424" y="2568"/>
                  <a:pt x="672" y="2144"/>
                </a:cubicBezTo>
                <a:cubicBezTo>
                  <a:pt x="920" y="1720"/>
                  <a:pt x="1048" y="544"/>
                  <a:pt x="1488" y="272"/>
                </a:cubicBezTo>
                <a:cubicBezTo>
                  <a:pt x="1928" y="0"/>
                  <a:pt x="2620" y="256"/>
                  <a:pt x="3312" y="51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133600"/>
            <a:ext cx="2743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048000" y="4572000"/>
            <a:ext cx="1588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5791200" y="2133600"/>
            <a:ext cx="1588" cy="3581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2514600" y="4191000"/>
          <a:ext cx="4079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9" imgW="152268" imgH="164957" progId="Equation.DSMT4">
                  <p:embed/>
                </p:oleObj>
              </mc:Choice>
              <mc:Fallback>
                <p:oleObj name="Equation" r:id="rId9" imgW="152268" imgH="164957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91000"/>
                        <a:ext cx="4079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867400" y="1600200"/>
          <a:ext cx="4079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1" imgW="152268" imgH="164957" progId="Equation.DSMT4">
                  <p:embed/>
                </p:oleObj>
              </mc:Choice>
              <mc:Fallback>
                <p:oleObj name="Equation" r:id="rId11" imgW="152268" imgH="164957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00200"/>
                        <a:ext cx="4079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2895600" y="5791200"/>
          <a:ext cx="3397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91200"/>
                        <a:ext cx="3397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5638800" y="5740400"/>
          <a:ext cx="3397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40400"/>
                        <a:ext cx="3397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667000" y="990600"/>
            <a:ext cx="2743200" cy="2438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038600" y="2209800"/>
            <a:ext cx="1588" cy="3505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927725" y="2782888"/>
            <a:ext cx="2068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Slope of chord:</a:t>
            </a:r>
          </a:p>
        </p:txBody>
      </p:sp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6172200" y="3276600"/>
          <a:ext cx="18288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7" imgW="850531" imgH="418918" progId="Equation.DSMT4">
                  <p:embed/>
                </p:oleObj>
              </mc:Choice>
              <mc:Fallback>
                <p:oleObj name="Equation" r:id="rId17" imgW="850531" imgH="418918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76600"/>
                        <a:ext cx="18288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981200" y="1066800"/>
            <a:ext cx="2315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Slope of tangent:</a:t>
            </a:r>
          </a:p>
        </p:txBody>
      </p:sp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2743200" y="1676400"/>
          <a:ext cx="8461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9" imgW="393529" imgH="253890" progId="Equation.DSMT4">
                  <p:embed/>
                </p:oleObj>
              </mc:Choice>
              <mc:Fallback>
                <p:oleObj name="Equation" r:id="rId19" imgW="393529" imgH="25389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76400"/>
                        <a:ext cx="846138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1143000" y="6172200"/>
          <a:ext cx="13112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21" imgW="609336" imgH="253890" progId="Equation.DSMT4">
                  <p:embed/>
                </p:oleObj>
              </mc:Choice>
              <mc:Fallback>
                <p:oleObj name="Equation" r:id="rId21" imgW="609336" imgH="25389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172200"/>
                        <a:ext cx="13112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851525" y="420688"/>
            <a:ext cx="2606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Tangent parallel to chord.</a:t>
            </a:r>
          </a:p>
        </p:txBody>
      </p:sp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3902075" y="5791200"/>
          <a:ext cx="3063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23" imgW="114201" imgH="139579" progId="Equation.DSMT4">
                  <p:embed/>
                </p:oleObj>
              </mc:Choice>
              <mc:Fallback>
                <p:oleObj name="Equation" r:id="rId23" imgW="114201" imgH="13957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5791200"/>
                        <a:ext cx="3063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25" imgW="190417" imgH="139639" progId="Equation.DSMT4">
                  <p:embed/>
                </p:oleObj>
              </mc:Choice>
              <mc:Fallback>
                <p:oleObj name="Equation" r:id="rId25" imgW="190417" imgH="139639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6" grpId="0" animBg="1"/>
      <p:bldP spid="8207" grpId="0" animBg="1"/>
      <p:bldP spid="8208" grpId="0" animBg="1"/>
      <p:bldP spid="8213" grpId="0" animBg="1"/>
      <p:bldP spid="8214" grpId="0" animBg="1"/>
      <p:bldP spid="8215" grpId="0" autoUpdateAnimBg="0"/>
      <p:bldP spid="8217" grpId="0" autoUpdateAnimBg="0"/>
      <p:bldP spid="82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Ex. 3 Using the Mean Value Theorem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Given                    , find all values of </a:t>
            </a:r>
            <a:r>
              <a:rPr lang="en-US" sz="2800" i="1" dirty="0" smtClean="0"/>
              <a:t>c</a:t>
            </a:r>
            <a:r>
              <a:rPr lang="en-US" sz="2800" dirty="0" smtClean="0"/>
              <a:t> in the open interval </a:t>
            </a:r>
            <a:r>
              <a:rPr lang="en-US" sz="2800" dirty="0" smtClean="0"/>
              <a:t>[1</a:t>
            </a:r>
            <a:r>
              <a:rPr lang="en-US" sz="2800" dirty="0" smtClean="0"/>
              <a:t>, </a:t>
            </a:r>
            <a:r>
              <a:rPr lang="en-US" sz="2800" dirty="0" smtClean="0"/>
              <a:t>4] </a:t>
            </a:r>
            <a:r>
              <a:rPr lang="en-US" sz="2800" dirty="0" smtClean="0"/>
              <a:t>such that it satisfies the mean value theorem</a:t>
            </a:r>
          </a:p>
          <a:p>
            <a:endParaRPr lang="en-US" sz="2800" dirty="0" smtClean="0"/>
          </a:p>
          <a:p>
            <a:r>
              <a:rPr lang="en-US" sz="2800" dirty="0" smtClean="0"/>
              <a:t>Conditions: Is f(x) continuous on [1, 4] and differentiable on (1, 4)?</a:t>
            </a:r>
          </a:p>
          <a:p>
            <a:r>
              <a:rPr lang="en-US" sz="2800" dirty="0" smtClean="0"/>
              <a:t>Then there is at least one number </a:t>
            </a:r>
            <a:r>
              <a:rPr lang="en-US" sz="2800" i="1" dirty="0" smtClean="0"/>
              <a:t>c</a:t>
            </a:r>
            <a:r>
              <a:rPr lang="en-US" sz="2800" dirty="0" smtClean="0"/>
              <a:t>, where</a:t>
            </a:r>
          </a:p>
          <a:p>
            <a:r>
              <a:rPr lang="en-US" sz="2800" dirty="0" smtClean="0"/>
              <a:t>So </a:t>
            </a:r>
          </a:p>
          <a:p>
            <a:endParaRPr lang="en-US" sz="2800" dirty="0" smtClean="0"/>
          </a:p>
          <a:p>
            <a:r>
              <a:rPr lang="en-US" sz="2800" dirty="0" smtClean="0"/>
              <a:t>Next we have to find the c value(s).</a:t>
            </a:r>
          </a:p>
          <a:p>
            <a:r>
              <a:rPr lang="en-US" sz="2800" dirty="0" smtClean="0"/>
              <a:t>c-value(s) are the x values at which the derivate of f(x) has a slope of 1.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762000"/>
          <a:ext cx="157070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901309" imgH="393529" progId="Equation.DSMT4">
                  <p:embed/>
                </p:oleObj>
              </mc:Choice>
              <mc:Fallback>
                <p:oleObj name="Equation" r:id="rId3" imgW="901309" imgH="39352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2000"/>
                        <a:ext cx="157070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686550" y="3200400"/>
          <a:ext cx="2457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1269449" imgH="393529" progId="Equation.DSMT4">
                  <p:embed/>
                </p:oleObj>
              </mc:Choice>
              <mc:Fallback>
                <p:oleObj name="Equation" r:id="rId5" imgW="1269449" imgH="393529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200400"/>
                        <a:ext cx="24574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914400" y="3657600"/>
          <a:ext cx="20145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1040948" imgH="393529" progId="Equation.DSMT4">
                  <p:embed/>
                </p:oleObj>
              </mc:Choice>
              <mc:Fallback>
                <p:oleObj name="Equation" r:id="rId7" imgW="1040948" imgH="39352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20145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Ex. 3 Using the Mean Value Theorem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implies that c = </a:t>
            </a:r>
            <a:r>
              <a:rPr lang="en-US" u="sng" dirty="0" smtClean="0"/>
              <a:t>+</a:t>
            </a:r>
            <a:r>
              <a:rPr lang="en-US" dirty="0" smtClean="0"/>
              <a:t> 2.</a:t>
            </a:r>
          </a:p>
          <a:p>
            <a:r>
              <a:rPr lang="en-US" dirty="0" smtClean="0"/>
              <a:t>The only possible answer for us is c = 2 since it is in the interval of (1, 4).</a:t>
            </a:r>
            <a:endParaRPr lang="en-US" dirty="0"/>
          </a:p>
        </p:txBody>
      </p:sp>
      <p:pic>
        <p:nvPicPr>
          <p:cNvPr id="4" name="Picture 3" descr="http://hmco.tdlc.com/public/calc7esample/ch03/ch03b/03b_images/cn03b02_4.gif"/>
          <p:cNvPicPr/>
          <p:nvPr/>
        </p:nvPicPr>
        <p:blipFill>
          <a:blip r:embed="rId3" cstate="print"/>
          <a:srcRect t="3777" r="72522" b="76325"/>
          <a:stretch>
            <a:fillRect/>
          </a:stretch>
        </p:blipFill>
        <p:spPr bwMode="auto">
          <a:xfrm>
            <a:off x="5410200" y="1066800"/>
            <a:ext cx="3505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57200" y="990600"/>
          <a:ext cx="191912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901309" imgH="393529" progId="Equation.DSMT4">
                  <p:embed/>
                </p:oleObj>
              </mc:Choice>
              <mc:Fallback>
                <p:oleObj name="Equation" r:id="rId4" imgW="901309" imgH="39352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1919129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09600" y="1905000"/>
          <a:ext cx="1487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14874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14400" y="2895600"/>
          <a:ext cx="8937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418918" imgH="393529" progId="Equation.DSMT4">
                  <p:embed/>
                </p:oleObj>
              </mc:Choice>
              <mc:Fallback>
                <p:oleObj name="Equation" r:id="rId8" imgW="418918" imgH="393529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8937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914400"/>
          <a:ext cx="815779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3720960" imgH="660240" progId="Equation.DSMT4">
                  <p:embed/>
                </p:oleObj>
              </mc:Choice>
              <mc:Fallback>
                <p:oleObj name="Equation" r:id="rId3" imgW="372096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8157796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57200" y="2514600"/>
          <a:ext cx="7545387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5" imgW="3441600" imgH="457200" progId="Equation.DSMT4">
                  <p:embed/>
                </p:oleObj>
              </mc:Choice>
              <mc:Fallback>
                <p:oleObj name="Equation" r:id="rId5" imgW="34416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7545387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46100" y="3657600"/>
          <a:ext cx="58594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7" imgW="2654280" imgH="419040" progId="Equation.DSMT4">
                  <p:embed/>
                </p:oleObj>
              </mc:Choice>
              <mc:Fallback>
                <p:oleObj name="Equation" r:id="rId7" imgW="26542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57600"/>
                        <a:ext cx="5859463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533400" y="4800600"/>
          <a:ext cx="325120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9" imgW="1473120" imgH="838080" progId="Equation.DSMT4">
                  <p:embed/>
                </p:oleObj>
              </mc:Choice>
              <mc:Fallback>
                <p:oleObj name="Equation" r:id="rId9" imgW="1473120" imgH="838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00600"/>
                        <a:ext cx="3251200" cy="185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283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 2</vt:lpstr>
      <vt:lpstr>Office Theme</vt:lpstr>
      <vt:lpstr>Equation</vt:lpstr>
      <vt:lpstr>1.  What is the interval [a, b] where Rolle’s Theorem is applicable? 2.  What is/are the c-values?</vt:lpstr>
      <vt:lpstr>PowerPoint Presentation</vt:lpstr>
      <vt:lpstr>PowerPoint Presentation</vt:lpstr>
      <vt:lpstr>PowerPoint Presentation</vt:lpstr>
      <vt:lpstr>Ex. 3 Using the Mean Value Theorem</vt:lpstr>
      <vt:lpstr>Ex. 3 Using the Mean Value Theorem cont…</vt:lpstr>
      <vt:lpstr>You Try</vt:lpstr>
    </vt:vector>
  </TitlesOfParts>
  <Company>Tracy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14</cp:revision>
  <dcterms:created xsi:type="dcterms:W3CDTF">2011-10-13T20:13:26Z</dcterms:created>
  <dcterms:modified xsi:type="dcterms:W3CDTF">2015-10-28T20:07:13Z</dcterms:modified>
</cp:coreProperties>
</file>