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7" r:id="rId3"/>
    <p:sldId id="270" r:id="rId4"/>
    <p:sldId id="272" r:id="rId5"/>
    <p:sldId id="281" r:id="rId6"/>
    <p:sldId id="274" r:id="rId7"/>
    <p:sldId id="266" r:id="rId8"/>
    <p:sldId id="267" r:id="rId9"/>
    <p:sldId id="268" r:id="rId10"/>
    <p:sldId id="283" r:id="rId11"/>
    <p:sldId id="262" r:id="rId12"/>
    <p:sldId id="263" r:id="rId13"/>
    <p:sldId id="264" r:id="rId14"/>
    <p:sldId id="265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2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29.wmf"/><Relationship Id="rId1" Type="http://schemas.openxmlformats.org/officeDocument/2006/relationships/image" Target="../media/image33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Relationship Id="rId9" Type="http://schemas.openxmlformats.org/officeDocument/2006/relationships/image" Target="../media/image5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29.wmf"/><Relationship Id="rId1" Type="http://schemas.openxmlformats.org/officeDocument/2006/relationships/image" Target="../media/image33.wmf"/><Relationship Id="rId6" Type="http://schemas.openxmlformats.org/officeDocument/2006/relationships/image" Target="../media/image37.wmf"/><Relationship Id="rId11" Type="http://schemas.openxmlformats.org/officeDocument/2006/relationships/image" Target="../media/image5.wmf"/><Relationship Id="rId5" Type="http://schemas.openxmlformats.org/officeDocument/2006/relationships/image" Target="../media/image36.wmf"/><Relationship Id="rId10" Type="http://schemas.openxmlformats.org/officeDocument/2006/relationships/image" Target="../media/image39.wmf"/><Relationship Id="rId4" Type="http://schemas.openxmlformats.org/officeDocument/2006/relationships/image" Target="../media/image35.wmf"/><Relationship Id="rId9" Type="http://schemas.openxmlformats.org/officeDocument/2006/relationships/image" Target="../media/image4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6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5.wmf"/><Relationship Id="rId4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922A-D0D2-4BE7-835D-799F3132D222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DC39-F4D9-4264-93FB-E05C29DC3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922A-D0D2-4BE7-835D-799F3132D222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DC39-F4D9-4264-93FB-E05C29DC3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922A-D0D2-4BE7-835D-799F3132D222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DC39-F4D9-4264-93FB-E05C29DC3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922A-D0D2-4BE7-835D-799F3132D222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DC39-F4D9-4264-93FB-E05C29DC3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922A-D0D2-4BE7-835D-799F3132D222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DC39-F4D9-4264-93FB-E05C29DC3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922A-D0D2-4BE7-835D-799F3132D222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DC39-F4D9-4264-93FB-E05C29DC3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922A-D0D2-4BE7-835D-799F3132D222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DC39-F4D9-4264-93FB-E05C29DC3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922A-D0D2-4BE7-835D-799F3132D222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DC39-F4D9-4264-93FB-E05C29DC3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922A-D0D2-4BE7-835D-799F3132D222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DC39-F4D9-4264-93FB-E05C29DC3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922A-D0D2-4BE7-835D-799F3132D222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DC39-F4D9-4264-93FB-E05C29DC3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922A-D0D2-4BE7-835D-799F3132D222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DC39-F4D9-4264-93FB-E05C29DC3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>
                <a:alpha val="90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D922A-D0D2-4BE7-835D-799F3132D222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5DC39-F4D9-4264-93FB-E05C29DC3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png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5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wmf"/><Relationship Id="rId11" Type="http://schemas.openxmlformats.org/officeDocument/2006/relationships/image" Target="../media/image32.wmf"/><Relationship Id="rId5" Type="http://schemas.openxmlformats.org/officeDocument/2006/relationships/oleObject" Target="../embeddings/oleObject28.bin"/><Relationship Id="rId10" Type="http://schemas.openxmlformats.org/officeDocument/2006/relationships/oleObject" Target="../embeddings/oleObject31.bin"/><Relationship Id="rId4" Type="http://schemas.openxmlformats.org/officeDocument/2006/relationships/image" Target="../media/image29.wmf"/><Relationship Id="rId9" Type="http://schemas.openxmlformats.org/officeDocument/2006/relationships/image" Target="../media/image3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38.bin"/><Relationship Id="rId18" Type="http://schemas.openxmlformats.org/officeDocument/2006/relationships/image" Target="../media/image39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36.wmf"/><Relationship Id="rId1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8.wmf"/><Relationship Id="rId20" Type="http://schemas.openxmlformats.org/officeDocument/2006/relationships/image" Target="../media/image5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10" Type="http://schemas.openxmlformats.org/officeDocument/2006/relationships/image" Target="../media/image35.wmf"/><Relationship Id="rId19" Type="http://schemas.openxmlformats.org/officeDocument/2006/relationships/oleObject" Target="../embeddings/oleObject41.bin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3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47.bin"/><Relationship Id="rId18" Type="http://schemas.openxmlformats.org/officeDocument/2006/relationships/image" Target="../media/image40.wmf"/><Relationship Id="rId3" Type="http://schemas.openxmlformats.org/officeDocument/2006/relationships/oleObject" Target="../embeddings/oleObject42.bin"/><Relationship Id="rId21" Type="http://schemas.openxmlformats.org/officeDocument/2006/relationships/oleObject" Target="../embeddings/oleObject51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36.wmf"/><Relationship Id="rId1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8.wmf"/><Relationship Id="rId20" Type="http://schemas.openxmlformats.org/officeDocument/2006/relationships/image" Target="../media/image41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46.bin"/><Relationship Id="rId24" Type="http://schemas.openxmlformats.org/officeDocument/2006/relationships/image" Target="../media/image5.wmf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48.bin"/><Relationship Id="rId23" Type="http://schemas.openxmlformats.org/officeDocument/2006/relationships/oleObject" Target="../embeddings/oleObject52.bin"/><Relationship Id="rId10" Type="http://schemas.openxmlformats.org/officeDocument/2006/relationships/image" Target="../media/image35.wmf"/><Relationship Id="rId19" Type="http://schemas.openxmlformats.org/officeDocument/2006/relationships/oleObject" Target="../embeddings/oleObject50.bin"/><Relationship Id="rId4" Type="http://schemas.openxmlformats.org/officeDocument/2006/relationships/image" Target="../media/image33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37.wmf"/><Relationship Id="rId22" Type="http://schemas.openxmlformats.org/officeDocument/2006/relationships/image" Target="../media/image3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4.bin"/><Relationship Id="rId5" Type="http://schemas.openxmlformats.org/officeDocument/2006/relationships/image" Target="../media/image42.wmf"/><Relationship Id="rId4" Type="http://schemas.openxmlformats.org/officeDocument/2006/relationships/oleObject" Target="../embeddings/oleObject5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1.wmf"/><Relationship Id="rId3" Type="http://schemas.openxmlformats.org/officeDocument/2006/relationships/image" Target="../media/image13.wmf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5" Type="http://schemas.openxmlformats.org/officeDocument/2006/relationships/image" Target="../media/image12.wmf"/><Relationship Id="rId10" Type="http://schemas.openxmlformats.org/officeDocument/2006/relationships/image" Target="../media/image5.wmf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2.bin"/><Relationship Id="rId1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0.wmf"/><Relationship Id="rId3" Type="http://schemas.openxmlformats.org/officeDocument/2006/relationships/image" Target="../media/image22.gif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7.wmf"/><Relationship Id="rId3" Type="http://schemas.openxmlformats.org/officeDocument/2006/relationships/image" Target="../media/image28.gif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7209937"/>
              </p:ext>
            </p:extLst>
          </p:nvPr>
        </p:nvGraphicFramePr>
        <p:xfrm>
          <a:off x="3352800" y="304800"/>
          <a:ext cx="1922098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4" name="Equation" r:id="rId3" imgW="583920" imgH="203040" progId="Equation.DSMT4">
                  <p:embed/>
                </p:oleObj>
              </mc:Choice>
              <mc:Fallback>
                <p:oleObj name="Equation" r:id="rId3" imgW="583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04800"/>
                        <a:ext cx="1922098" cy="668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76400" y="1371600"/>
            <a:ext cx="5019472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0102"/>
              </p:ext>
            </p:extLst>
          </p:nvPr>
        </p:nvGraphicFramePr>
        <p:xfrm>
          <a:off x="1371600" y="5029200"/>
          <a:ext cx="6404594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5" name="Equation" r:id="rId6" imgW="2133360" imgH="406080" progId="Equation.DSMT4">
                  <p:embed/>
                </p:oleObj>
              </mc:Choice>
              <mc:Fallback>
                <p:oleObj name="Equation" r:id="rId6" imgW="2133360" imgH="4060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029200"/>
                        <a:ext cx="6404594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873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Only use next example if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22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762000" y="685800"/>
            <a:ext cx="7772400" cy="1752600"/>
            <a:chOff x="480" y="432"/>
            <a:chExt cx="4896" cy="1104"/>
          </a:xfrm>
        </p:grpSpPr>
        <p:sp>
          <p:nvSpPr>
            <p:cNvPr id="37890" name="Text Box 2"/>
            <p:cNvSpPr txBox="1">
              <a:spLocks noChangeArrowheads="1"/>
            </p:cNvSpPr>
            <p:nvPr/>
          </p:nvSpPr>
          <p:spPr bwMode="auto">
            <a:xfrm>
              <a:off x="874" y="503"/>
              <a:ext cx="35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</a:rPr>
                <a:t>EXAMPLE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3</a:t>
              </a:r>
              <a:r>
                <a:rPr lang="en-US" sz="2400" dirty="0" smtClean="0"/>
                <a:t>  </a:t>
              </a:r>
              <a:r>
                <a:rPr lang="en-US" sz="2400" b="1" dirty="0">
                  <a:solidFill>
                    <a:schemeClr val="accent2"/>
                  </a:solidFill>
                </a:rPr>
                <a:t>FINDING ABSOLUTE EXTREMA</a:t>
              </a:r>
            </a:p>
          </p:txBody>
        </p:sp>
        <p:sp>
          <p:nvSpPr>
            <p:cNvPr id="37891" name="Text Box 3"/>
            <p:cNvSpPr txBox="1">
              <a:spLocks noChangeArrowheads="1"/>
            </p:cNvSpPr>
            <p:nvPr/>
          </p:nvSpPr>
          <p:spPr bwMode="auto">
            <a:xfrm>
              <a:off x="624" y="864"/>
              <a:ext cx="4752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800" dirty="0"/>
                <a:t>Find the absolute maximum and minimum values </a:t>
              </a:r>
              <a:r>
                <a:rPr lang="en-US" sz="2800" dirty="0" smtClean="0"/>
                <a:t>of                   </a:t>
              </a:r>
              <a:r>
                <a:rPr lang="en-US" sz="2800" dirty="0"/>
                <a:t>on the interval           </a:t>
              </a:r>
              <a:r>
                <a:rPr lang="en-US" sz="2800" dirty="0" smtClean="0"/>
                <a:t> </a:t>
              </a:r>
              <a:r>
                <a:rPr lang="en-US" sz="2800" dirty="0"/>
                <a:t>.</a:t>
              </a:r>
            </a:p>
          </p:txBody>
        </p:sp>
        <p:graphicFrame>
          <p:nvGraphicFramePr>
            <p:cNvPr id="37892" name="Object 4"/>
            <p:cNvGraphicFramePr>
              <a:graphicFrameLocks noChangeAspect="1"/>
            </p:cNvGraphicFramePr>
            <p:nvPr/>
          </p:nvGraphicFramePr>
          <p:xfrm>
            <a:off x="912" y="1152"/>
            <a:ext cx="912" cy="3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2" name="Equation" r:id="rId3" imgW="736560" imgH="253800" progId="Equation.DSMT4">
                    <p:embed/>
                  </p:oleObj>
                </mc:Choice>
                <mc:Fallback>
                  <p:oleObj name="Equation" r:id="rId3" imgW="736560" imgH="25380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2" y="1152"/>
                          <a:ext cx="912" cy="31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893" name="Object 5"/>
            <p:cNvGraphicFramePr>
              <a:graphicFrameLocks noChangeAspect="1"/>
            </p:cNvGraphicFramePr>
            <p:nvPr/>
          </p:nvGraphicFramePr>
          <p:xfrm>
            <a:off x="3216" y="1152"/>
            <a:ext cx="535" cy="3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3" name="Equation" r:id="rId5" imgW="431640" imgH="253800" progId="Equation.DSMT4">
                    <p:embed/>
                  </p:oleObj>
                </mc:Choice>
                <mc:Fallback>
                  <p:oleObj name="Equation" r:id="rId5" imgW="431640" imgH="25380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6" y="1152"/>
                          <a:ext cx="535" cy="31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894" name="Rectangle 6"/>
            <p:cNvSpPr>
              <a:spLocks noChangeArrowheads="1"/>
            </p:cNvSpPr>
            <p:nvPr/>
          </p:nvSpPr>
          <p:spPr bwMode="auto">
            <a:xfrm>
              <a:off x="480" y="432"/>
              <a:ext cx="4752" cy="110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762000" y="2743200"/>
          <a:ext cx="18288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7" imgW="736560" imgH="253800" progId="Equation.DSMT4">
                  <p:embed/>
                </p:oleObj>
              </mc:Choice>
              <mc:Fallback>
                <p:oleObj name="Equation" r:id="rId7" imgW="73656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743200"/>
                        <a:ext cx="1828800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609600" y="3505200"/>
          <a:ext cx="2143125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8" imgW="863280" imgH="419040" progId="Equation.DSMT4">
                  <p:embed/>
                </p:oleObj>
              </mc:Choice>
              <mc:Fallback>
                <p:oleObj name="Equation" r:id="rId8" imgW="863280" imgH="419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505200"/>
                        <a:ext cx="2143125" cy="1042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7" name="Object 9"/>
          <p:cNvGraphicFramePr>
            <a:graphicFrameLocks noChangeAspect="1"/>
          </p:cNvGraphicFramePr>
          <p:nvPr/>
        </p:nvGraphicFramePr>
        <p:xfrm>
          <a:off x="685800" y="4648200"/>
          <a:ext cx="2081213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10" imgW="838080" imgH="419040" progId="Equation.DSMT4">
                  <p:embed/>
                </p:oleObj>
              </mc:Choice>
              <mc:Fallback>
                <p:oleObj name="Equation" r:id="rId10" imgW="83808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648200"/>
                        <a:ext cx="2081213" cy="1042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3013026" y="2782888"/>
            <a:ext cx="613097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Even though, there </a:t>
            </a:r>
            <a:r>
              <a:rPr lang="en-US" sz="2400" dirty="0">
                <a:solidFill>
                  <a:schemeClr val="accent2"/>
                </a:solidFill>
              </a:rPr>
              <a:t>are no values of x that will </a:t>
            </a:r>
            <a:endParaRPr lang="en-US" sz="2400" dirty="0" smtClean="0">
              <a:solidFill>
                <a:schemeClr val="accent2"/>
              </a:solidFill>
            </a:endParaRPr>
          </a:p>
          <a:p>
            <a:r>
              <a:rPr lang="en-US" sz="2400" dirty="0" smtClean="0">
                <a:solidFill>
                  <a:schemeClr val="accent2"/>
                </a:solidFill>
              </a:rPr>
              <a:t>Make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the </a:t>
            </a:r>
            <a:r>
              <a:rPr lang="en-US" sz="2400" dirty="0">
                <a:solidFill>
                  <a:schemeClr val="accent2"/>
                </a:solidFill>
              </a:rPr>
              <a:t>first derivative equal to </a:t>
            </a:r>
            <a:r>
              <a:rPr lang="en-US" sz="2400" dirty="0" smtClean="0">
                <a:solidFill>
                  <a:schemeClr val="accent2"/>
                </a:solidFill>
              </a:rPr>
              <a:t>zero, it is 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undefined at x=0.  </a:t>
            </a:r>
            <a:r>
              <a:rPr lang="en-US" sz="2400" dirty="0" smtClean="0">
                <a:solidFill>
                  <a:schemeClr val="accent2"/>
                </a:solidFill>
              </a:rPr>
              <a:t>But since the function is on 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a closed interval, we must </a:t>
            </a:r>
            <a:r>
              <a:rPr lang="en-US" sz="2400" dirty="0" smtClean="0">
                <a:solidFill>
                  <a:schemeClr val="accent2"/>
                </a:solidFill>
              </a:rPr>
              <a:t>Check the endpoints.</a:t>
            </a:r>
            <a:endParaRPr lang="en-US" sz="2400" dirty="0">
              <a:solidFill>
                <a:schemeClr val="accent2"/>
              </a:solidFill>
            </a:endParaRPr>
          </a:p>
        </p:txBody>
      </p:sp>
      <p:graphicFrame>
        <p:nvGraphicFramePr>
          <p:cNvPr id="37902" name="Object 14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12" imgW="190440" imgH="139680" progId="Equation.DSMT4">
                  <p:embed/>
                </p:oleObj>
              </mc:Choice>
              <mc:Fallback>
                <p:oleObj name="Equation" r:id="rId12" imgW="190440" imgH="1396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1828800" y="1371600"/>
          <a:ext cx="1450975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Equation" r:id="rId3" imgW="583920" imgH="253800" progId="Equation.DSMT4">
                  <p:embed/>
                </p:oleObj>
              </mc:Choice>
              <mc:Fallback>
                <p:oleObj name="Equation" r:id="rId3" imgW="58392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371600"/>
                        <a:ext cx="1450975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6" name="Object 14"/>
          <p:cNvGraphicFramePr>
            <a:graphicFrameLocks noChangeAspect="1"/>
          </p:cNvGraphicFramePr>
          <p:nvPr/>
        </p:nvGraphicFramePr>
        <p:xfrm>
          <a:off x="609600" y="457200"/>
          <a:ext cx="18288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Equation" r:id="rId5" imgW="736560" imgH="253800" progId="Equation.DSMT4">
                  <p:embed/>
                </p:oleObj>
              </mc:Choice>
              <mc:Fallback>
                <p:oleObj name="Equation" r:id="rId5" imgW="73656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57200"/>
                        <a:ext cx="1828800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30" name="Object 18"/>
          <p:cNvGraphicFramePr>
            <a:graphicFrameLocks noChangeAspect="1"/>
          </p:cNvGraphicFramePr>
          <p:nvPr/>
        </p:nvGraphicFramePr>
        <p:xfrm>
          <a:off x="3170238" y="457200"/>
          <a:ext cx="1735137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Equation" r:id="rId7" imgW="698400" imgH="253800" progId="Equation.DSMT4">
                  <p:embed/>
                </p:oleObj>
              </mc:Choice>
              <mc:Fallback>
                <p:oleObj name="Equation" r:id="rId7" imgW="698400" imgH="253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0238" y="457200"/>
                        <a:ext cx="1735137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304800" y="1447800"/>
            <a:ext cx="1416050" cy="457200"/>
            <a:chOff x="192" y="912"/>
            <a:chExt cx="892" cy="288"/>
          </a:xfrm>
        </p:grpSpPr>
        <p:sp>
          <p:nvSpPr>
            <p:cNvPr id="38925" name="Text Box 13"/>
            <p:cNvSpPr txBox="1">
              <a:spLocks noChangeArrowheads="1"/>
            </p:cNvSpPr>
            <p:nvPr/>
          </p:nvSpPr>
          <p:spPr bwMode="auto">
            <a:xfrm>
              <a:off x="192" y="912"/>
              <a:ext cx="3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At:</a:t>
              </a:r>
            </a:p>
          </p:txBody>
        </p:sp>
        <p:graphicFrame>
          <p:nvGraphicFramePr>
            <p:cNvPr id="38932" name="Object 20"/>
            <p:cNvGraphicFramePr>
              <a:graphicFrameLocks noChangeAspect="1"/>
            </p:cNvGraphicFramePr>
            <p:nvPr/>
          </p:nvGraphicFramePr>
          <p:xfrm>
            <a:off x="528" y="912"/>
            <a:ext cx="556" cy="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3" name="Equation" r:id="rId9" imgW="355320" imgH="177480" progId="Equation.DSMT4">
                    <p:embed/>
                  </p:oleObj>
                </mc:Choice>
                <mc:Fallback>
                  <p:oleObj name="Equation" r:id="rId9" imgW="355320" imgH="177480" progId="Equation.DSMT4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" y="912"/>
                          <a:ext cx="556" cy="2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457200" y="2590800"/>
            <a:ext cx="1511300" cy="457200"/>
            <a:chOff x="240" y="3072"/>
            <a:chExt cx="952" cy="288"/>
          </a:xfrm>
        </p:grpSpPr>
        <p:sp>
          <p:nvSpPr>
            <p:cNvPr id="38931" name="Text Box 19"/>
            <p:cNvSpPr txBox="1">
              <a:spLocks noChangeArrowheads="1"/>
            </p:cNvSpPr>
            <p:nvPr/>
          </p:nvSpPr>
          <p:spPr bwMode="auto">
            <a:xfrm>
              <a:off x="240" y="3072"/>
              <a:ext cx="3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At:</a:t>
              </a:r>
            </a:p>
          </p:txBody>
        </p:sp>
        <p:graphicFrame>
          <p:nvGraphicFramePr>
            <p:cNvPr id="38933" name="Object 21"/>
            <p:cNvGraphicFramePr>
              <a:graphicFrameLocks noChangeAspect="1"/>
            </p:cNvGraphicFramePr>
            <p:nvPr/>
          </p:nvGraphicFramePr>
          <p:xfrm>
            <a:off x="516" y="3072"/>
            <a:ext cx="676" cy="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4" name="Equation" r:id="rId11" imgW="431640" imgH="177480" progId="Equation.DSMT4">
                    <p:embed/>
                  </p:oleObj>
                </mc:Choice>
                <mc:Fallback>
                  <p:oleObj name="Equation" r:id="rId11" imgW="431640" imgH="177480" progId="Equation.DSMT4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6" y="3072"/>
                          <a:ext cx="676" cy="2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8934" name="Object 22"/>
          <p:cNvGraphicFramePr>
            <a:graphicFrameLocks noChangeAspect="1"/>
          </p:cNvGraphicFramePr>
          <p:nvPr/>
        </p:nvGraphicFramePr>
        <p:xfrm>
          <a:off x="2133600" y="2362200"/>
          <a:ext cx="375443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13" imgW="1511280" imgH="330120" progId="Equation.DSMT4">
                  <p:embed/>
                </p:oleObj>
              </mc:Choice>
              <mc:Fallback>
                <p:oleObj name="Equation" r:id="rId13" imgW="1511280" imgH="3301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362200"/>
                        <a:ext cx="3754438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457200" y="3962400"/>
            <a:ext cx="1400175" cy="457200"/>
            <a:chOff x="240" y="3696"/>
            <a:chExt cx="882" cy="288"/>
          </a:xfrm>
        </p:grpSpPr>
        <p:sp>
          <p:nvSpPr>
            <p:cNvPr id="38935" name="Text Box 23"/>
            <p:cNvSpPr txBox="1">
              <a:spLocks noChangeArrowheads="1"/>
            </p:cNvSpPr>
            <p:nvPr/>
          </p:nvSpPr>
          <p:spPr bwMode="auto">
            <a:xfrm>
              <a:off x="240" y="3696"/>
              <a:ext cx="3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At:</a:t>
              </a:r>
            </a:p>
          </p:txBody>
        </p:sp>
        <p:graphicFrame>
          <p:nvGraphicFramePr>
            <p:cNvPr id="38936" name="Object 24"/>
            <p:cNvGraphicFramePr>
              <a:graphicFrameLocks noChangeAspect="1"/>
            </p:cNvGraphicFramePr>
            <p:nvPr/>
          </p:nvGraphicFramePr>
          <p:xfrm>
            <a:off x="585" y="3696"/>
            <a:ext cx="537" cy="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6" name="Equation" r:id="rId15" imgW="342720" imgH="177480" progId="Equation.DSMT4">
                    <p:embed/>
                  </p:oleObj>
                </mc:Choice>
                <mc:Fallback>
                  <p:oleObj name="Equation" r:id="rId15" imgW="342720" imgH="177480" progId="Equation.DSMT4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5" y="3696"/>
                          <a:ext cx="537" cy="2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8937" name="Object 25"/>
          <p:cNvGraphicFramePr>
            <a:graphicFrameLocks noChangeAspect="1"/>
          </p:cNvGraphicFramePr>
          <p:nvPr/>
        </p:nvGraphicFramePr>
        <p:xfrm>
          <a:off x="2244725" y="3733800"/>
          <a:ext cx="3533775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Equation" r:id="rId17" imgW="1422360" imgH="330120" progId="Equation.DSMT4">
                  <p:embed/>
                </p:oleObj>
              </mc:Choice>
              <mc:Fallback>
                <p:oleObj name="Equation" r:id="rId17" imgW="1422360" imgH="33012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725" y="3733800"/>
                        <a:ext cx="3533775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41" name="Object 29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Equation" r:id="rId19" imgW="190440" imgH="139680" progId="Equation.DSMT4">
                  <p:embed/>
                </p:oleObj>
              </mc:Choice>
              <mc:Fallback>
                <p:oleObj name="Equation" r:id="rId19" imgW="190440" imgH="1396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1828800" y="1371600"/>
          <a:ext cx="1450975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Equation" r:id="rId3" imgW="583920" imgH="253800" progId="Equation.DSMT4">
                  <p:embed/>
                </p:oleObj>
              </mc:Choice>
              <mc:Fallback>
                <p:oleObj name="Equation" r:id="rId3" imgW="58392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371600"/>
                        <a:ext cx="1450975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609600" y="457200"/>
          <a:ext cx="18288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Equation" r:id="rId5" imgW="736560" imgH="253800" progId="Equation.DSMT4">
                  <p:embed/>
                </p:oleObj>
              </mc:Choice>
              <mc:Fallback>
                <p:oleObj name="Equation" r:id="rId5" imgW="73656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57200"/>
                        <a:ext cx="1828800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685800" y="3886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Since 0&lt;1, this must be at least a local minimum, and possibly a global minimum.</a:t>
            </a:r>
          </a:p>
        </p:txBody>
      </p:sp>
      <p:graphicFrame>
        <p:nvGraphicFramePr>
          <p:cNvPr id="39944" name="Object 8"/>
          <p:cNvGraphicFramePr>
            <a:graphicFrameLocks noChangeAspect="1"/>
          </p:cNvGraphicFramePr>
          <p:nvPr/>
        </p:nvGraphicFramePr>
        <p:xfrm>
          <a:off x="3170238" y="457200"/>
          <a:ext cx="1735137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Equation" r:id="rId7" imgW="698400" imgH="253800" progId="Equation.DSMT4">
                  <p:embed/>
                </p:oleObj>
              </mc:Choice>
              <mc:Fallback>
                <p:oleObj name="Equation" r:id="rId7" imgW="698400" imgH="253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0238" y="457200"/>
                        <a:ext cx="1735137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04800" y="1447800"/>
            <a:ext cx="1416050" cy="457200"/>
            <a:chOff x="192" y="912"/>
            <a:chExt cx="892" cy="288"/>
          </a:xfrm>
        </p:grpSpPr>
        <p:sp>
          <p:nvSpPr>
            <p:cNvPr id="39946" name="Text Box 10"/>
            <p:cNvSpPr txBox="1">
              <a:spLocks noChangeArrowheads="1"/>
            </p:cNvSpPr>
            <p:nvPr/>
          </p:nvSpPr>
          <p:spPr bwMode="auto">
            <a:xfrm>
              <a:off x="192" y="912"/>
              <a:ext cx="3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At:</a:t>
              </a:r>
            </a:p>
          </p:txBody>
        </p:sp>
        <p:graphicFrame>
          <p:nvGraphicFramePr>
            <p:cNvPr id="39947" name="Object 11"/>
            <p:cNvGraphicFramePr>
              <a:graphicFrameLocks noChangeAspect="1"/>
            </p:cNvGraphicFramePr>
            <p:nvPr/>
          </p:nvGraphicFramePr>
          <p:xfrm>
            <a:off x="528" y="912"/>
            <a:ext cx="556" cy="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5" name="Equation" r:id="rId9" imgW="355320" imgH="177480" progId="Equation.DSMT4">
                    <p:embed/>
                  </p:oleObj>
                </mc:Choice>
                <mc:Fallback>
                  <p:oleObj name="Equation" r:id="rId9" imgW="355320" imgH="177480" progId="Equation.DSMT4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" y="912"/>
                          <a:ext cx="556" cy="2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81000" y="4876800"/>
            <a:ext cx="1511300" cy="457200"/>
            <a:chOff x="240" y="3072"/>
            <a:chExt cx="952" cy="288"/>
          </a:xfrm>
        </p:grpSpPr>
        <p:sp>
          <p:nvSpPr>
            <p:cNvPr id="39949" name="Text Box 13"/>
            <p:cNvSpPr txBox="1">
              <a:spLocks noChangeArrowheads="1"/>
            </p:cNvSpPr>
            <p:nvPr/>
          </p:nvSpPr>
          <p:spPr bwMode="auto">
            <a:xfrm>
              <a:off x="240" y="3072"/>
              <a:ext cx="3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At:</a:t>
              </a:r>
            </a:p>
          </p:txBody>
        </p:sp>
        <p:graphicFrame>
          <p:nvGraphicFramePr>
            <p:cNvPr id="39950" name="Object 14"/>
            <p:cNvGraphicFramePr>
              <a:graphicFrameLocks noChangeAspect="1"/>
            </p:cNvGraphicFramePr>
            <p:nvPr/>
          </p:nvGraphicFramePr>
          <p:xfrm>
            <a:off x="516" y="3072"/>
            <a:ext cx="676" cy="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6" name="Equation" r:id="rId11" imgW="431640" imgH="177480" progId="Equation.DSMT4">
                    <p:embed/>
                  </p:oleObj>
                </mc:Choice>
                <mc:Fallback>
                  <p:oleObj name="Equation" r:id="rId11" imgW="431640" imgH="177480" progId="Equation.DSMT4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6" y="3072"/>
                          <a:ext cx="676" cy="2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9951" name="Object 15"/>
          <p:cNvGraphicFramePr>
            <a:graphicFrameLocks noChangeAspect="1"/>
          </p:cNvGraphicFramePr>
          <p:nvPr/>
        </p:nvGraphicFramePr>
        <p:xfrm>
          <a:off x="2057400" y="4648200"/>
          <a:ext cx="375443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name="Equation" r:id="rId13" imgW="1511280" imgH="330120" progId="Equation.DSMT4">
                  <p:embed/>
                </p:oleObj>
              </mc:Choice>
              <mc:Fallback>
                <p:oleObj name="Equation" r:id="rId13" imgW="1511280" imgH="3301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648200"/>
                        <a:ext cx="3754438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81000" y="5867400"/>
            <a:ext cx="1400175" cy="457200"/>
            <a:chOff x="240" y="3696"/>
            <a:chExt cx="882" cy="288"/>
          </a:xfrm>
        </p:grpSpPr>
        <p:sp>
          <p:nvSpPr>
            <p:cNvPr id="39953" name="Text Box 17"/>
            <p:cNvSpPr txBox="1">
              <a:spLocks noChangeArrowheads="1"/>
            </p:cNvSpPr>
            <p:nvPr/>
          </p:nvSpPr>
          <p:spPr bwMode="auto">
            <a:xfrm>
              <a:off x="240" y="3696"/>
              <a:ext cx="3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At:</a:t>
              </a:r>
            </a:p>
          </p:txBody>
        </p:sp>
        <p:graphicFrame>
          <p:nvGraphicFramePr>
            <p:cNvPr id="39954" name="Object 18"/>
            <p:cNvGraphicFramePr>
              <a:graphicFrameLocks noChangeAspect="1"/>
            </p:cNvGraphicFramePr>
            <p:nvPr/>
          </p:nvGraphicFramePr>
          <p:xfrm>
            <a:off x="585" y="3696"/>
            <a:ext cx="537" cy="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8" name="Equation" r:id="rId15" imgW="342720" imgH="177480" progId="Equation.DSMT4">
                    <p:embed/>
                  </p:oleObj>
                </mc:Choice>
                <mc:Fallback>
                  <p:oleObj name="Equation" r:id="rId15" imgW="342720" imgH="177480" progId="Equation.DSMT4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5" y="3696"/>
                          <a:ext cx="537" cy="2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9957" name="Rectangle 21"/>
          <p:cNvSpPr>
            <a:spLocks noChangeArrowheads="1"/>
          </p:cNvSpPr>
          <p:nvPr/>
        </p:nvSpPr>
        <p:spPr bwMode="auto">
          <a:xfrm>
            <a:off x="533400" y="3810000"/>
            <a:ext cx="7696200" cy="838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4800600" y="1600200"/>
            <a:ext cx="3657600" cy="2286000"/>
            <a:chOff x="3024" y="1008"/>
            <a:chExt cx="2304" cy="1440"/>
          </a:xfrm>
        </p:grpSpPr>
        <p:sp>
          <p:nvSpPr>
            <p:cNvPr id="39960" name="Text Box 24"/>
            <p:cNvSpPr txBox="1">
              <a:spLocks noChangeArrowheads="1"/>
            </p:cNvSpPr>
            <p:nvPr/>
          </p:nvSpPr>
          <p:spPr bwMode="auto">
            <a:xfrm>
              <a:off x="3264" y="1104"/>
              <a:ext cx="924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Absolute</a:t>
              </a:r>
            </a:p>
            <a:p>
              <a:r>
                <a:rPr lang="en-US" sz="2400"/>
                <a:t>minimum:</a:t>
              </a:r>
            </a:p>
          </p:txBody>
        </p:sp>
        <p:sp>
          <p:nvSpPr>
            <p:cNvPr id="39961" name="Rectangle 25"/>
            <p:cNvSpPr>
              <a:spLocks noChangeArrowheads="1"/>
            </p:cNvSpPr>
            <p:nvPr/>
          </p:nvSpPr>
          <p:spPr bwMode="auto">
            <a:xfrm>
              <a:off x="3168" y="1824"/>
              <a:ext cx="953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Absolute</a:t>
              </a:r>
            </a:p>
            <a:p>
              <a:r>
                <a:rPr lang="en-US" sz="2400"/>
                <a:t>maximum:</a:t>
              </a:r>
            </a:p>
          </p:txBody>
        </p:sp>
        <p:graphicFrame>
          <p:nvGraphicFramePr>
            <p:cNvPr id="39962" name="Object 26"/>
            <p:cNvGraphicFramePr>
              <a:graphicFrameLocks noChangeAspect="1"/>
            </p:cNvGraphicFramePr>
            <p:nvPr/>
          </p:nvGraphicFramePr>
          <p:xfrm>
            <a:off x="4368" y="1200"/>
            <a:ext cx="624" cy="4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9" name="Equation" r:id="rId17" imgW="368280" imgH="253800" progId="Equation.DSMT4">
                    <p:embed/>
                  </p:oleObj>
                </mc:Choice>
                <mc:Fallback>
                  <p:oleObj name="Equation" r:id="rId17" imgW="368280" imgH="253800" progId="Equation.DSMT4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8" y="1200"/>
                          <a:ext cx="624" cy="43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963" name="Object 27"/>
            <p:cNvGraphicFramePr>
              <a:graphicFrameLocks noChangeAspect="1"/>
            </p:cNvGraphicFramePr>
            <p:nvPr/>
          </p:nvGraphicFramePr>
          <p:xfrm>
            <a:off x="4272" y="1920"/>
            <a:ext cx="925" cy="4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0" name="Equation" r:id="rId19" imgW="545760" imgH="253800" progId="Equation.DSMT4">
                    <p:embed/>
                  </p:oleObj>
                </mc:Choice>
                <mc:Fallback>
                  <p:oleObj name="Equation" r:id="rId19" imgW="545760" imgH="253800" progId="Equation.DSMT4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1920"/>
                          <a:ext cx="925" cy="43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964" name="Rectangle 28"/>
            <p:cNvSpPr>
              <a:spLocks noChangeArrowheads="1"/>
            </p:cNvSpPr>
            <p:nvPr/>
          </p:nvSpPr>
          <p:spPr bwMode="auto">
            <a:xfrm>
              <a:off x="3024" y="1008"/>
              <a:ext cx="2304" cy="144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</p:grpSp>
      <p:graphicFrame>
        <p:nvGraphicFramePr>
          <p:cNvPr id="39966" name="Object 30"/>
          <p:cNvGraphicFramePr>
            <a:graphicFrameLocks noChangeAspect="1"/>
          </p:cNvGraphicFramePr>
          <p:nvPr/>
        </p:nvGraphicFramePr>
        <p:xfrm>
          <a:off x="2168525" y="5638800"/>
          <a:ext cx="3533775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Equation" r:id="rId21" imgW="1422360" imgH="330120" progId="Equation.DSMT4">
                  <p:embed/>
                </p:oleObj>
              </mc:Choice>
              <mc:Fallback>
                <p:oleObj name="Equation" r:id="rId21" imgW="1422360" imgH="33012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8525" y="5638800"/>
                        <a:ext cx="3533775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67" name="Object 31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Equation" r:id="rId23" imgW="190440" imgH="139680" progId="Equation.DSMT4">
                  <p:embed/>
                </p:oleObj>
              </mc:Choice>
              <mc:Fallback>
                <p:oleObj name="Equation" r:id="rId23" imgW="190440" imgH="1396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533400" y="838200"/>
            <a:ext cx="6248400" cy="3886200"/>
          </a:xfrm>
          <a:prstGeom prst="rect">
            <a:avLst/>
          </a:prstGeom>
          <a:solidFill>
            <a:srgbClr val="DDFF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838200"/>
            <a:ext cx="6096000" cy="383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3429000" y="3733800"/>
            <a:ext cx="32031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Absolute minimum (0,0)</a:t>
            </a: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 flipV="1">
            <a:off x="3048000" y="3581400"/>
            <a:ext cx="45720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4648200" y="2667000"/>
            <a:ext cx="36362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Absolute maximum (3,2.08)</a:t>
            </a:r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 flipH="1" flipV="1">
            <a:off x="6629400" y="1905000"/>
            <a:ext cx="76200" cy="762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43015" name="Object 7"/>
          <p:cNvGraphicFramePr>
            <a:graphicFrameLocks noChangeAspect="1"/>
          </p:cNvGraphicFramePr>
          <p:nvPr/>
        </p:nvGraphicFramePr>
        <p:xfrm>
          <a:off x="700088" y="4876800"/>
          <a:ext cx="4697412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4" imgW="1892160" imgH="253800" progId="Equation.DSMT4">
                  <p:embed/>
                </p:oleObj>
              </mc:Choice>
              <mc:Fallback>
                <p:oleObj name="Equation" r:id="rId4" imgW="189216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8" y="4876800"/>
                        <a:ext cx="4697412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6" name="Object 8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6" imgW="190440" imgH="139680" progId="Equation.DSMT4">
                  <p:embed/>
                </p:oleObj>
              </mc:Choice>
              <mc:Fallback>
                <p:oleObj name="Equation" r:id="rId6" imgW="190440" imgH="1396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hmco.tdlc.com/public/calc7esample/ch03/ch03a/03a_images/cn03a03_5.gif"/>
          <p:cNvPicPr/>
          <p:nvPr/>
        </p:nvPicPr>
        <p:blipFill>
          <a:blip r:embed="rId2" cstate="print"/>
          <a:srcRect t="35661" r="71588" b="42642"/>
          <a:stretch>
            <a:fillRect/>
          </a:stretch>
        </p:blipFill>
        <p:spPr bwMode="auto">
          <a:xfrm>
            <a:off x="5867400" y="1676400"/>
            <a:ext cx="3124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hmco.tdlc.com/public/calc7esample/ch03/ch03a/03a_images/cn03a03_5.gif"/>
          <p:cNvPicPr/>
          <p:nvPr/>
        </p:nvPicPr>
        <p:blipFill>
          <a:blip r:embed="rId2" cstate="print"/>
          <a:srcRect l="15064" t="64324" b="27388"/>
          <a:stretch>
            <a:fillRect/>
          </a:stretch>
        </p:blipFill>
        <p:spPr bwMode="auto">
          <a:xfrm>
            <a:off x="228600" y="5334000"/>
            <a:ext cx="50482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0000"/>
            <a:lum/>
          </a:blip>
          <a:srcRect/>
          <a:stretch>
            <a:fillRect l="10000" t="10000" r="10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Extrema on an Interval</a:t>
            </a:r>
            <a:endParaRPr kumimoji="0" lang="en-US" sz="4800" b="1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baseline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3.1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67640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On the agenda: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2438400"/>
            <a:ext cx="9144000" cy="198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AutoNum type="arabicPeriod"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Critical Numbers/Points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AutoNum type="arabicPeriod"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Finding Extrema on a Closed Interval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0" y="5257800"/>
            <a:ext cx="9144000" cy="692497"/>
          </a:xfrm>
          <a:prstGeom prst="rect">
            <a:avLst/>
          </a:prstGeom>
          <a:noFill/>
        </p:spPr>
        <p:txBody>
          <a:bodyPr vert="horz" wrap="square" lIns="0" rIns="18288" rtlCol="0">
            <a:sp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HW:  p.</a:t>
            </a:r>
            <a:r>
              <a:rPr kumimoji="0" lang="en-US" sz="39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165-166 # 19-29 odd, 33-41 odd</a:t>
            </a:r>
            <a:endParaRPr kumimoji="0" lang="en-US" sz="39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838200" y="381000"/>
            <a:ext cx="7543800" cy="16764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990600" y="533400"/>
            <a:ext cx="33362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Extreme Value Theorem: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990600" y="1143000"/>
            <a:ext cx="7086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If  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en-US" sz="2400" dirty="0">
                <a:solidFill>
                  <a:schemeClr val="tx1"/>
                </a:solidFill>
              </a:rPr>
              <a:t>  is continuous over a closed interval, then  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en-US" sz="2400" dirty="0">
                <a:solidFill>
                  <a:schemeClr val="tx1"/>
                </a:solidFill>
              </a:rPr>
              <a:t>  has a maximum and minimum value over that interval.</a:t>
            </a:r>
          </a:p>
        </p:txBody>
      </p:sp>
      <p:sp>
        <p:nvSpPr>
          <p:cNvPr id="31749" name="Freeform 5"/>
          <p:cNvSpPr>
            <a:spLocks/>
          </p:cNvSpPr>
          <p:nvPr/>
        </p:nvSpPr>
        <p:spPr bwMode="auto">
          <a:xfrm>
            <a:off x="762000" y="2641600"/>
            <a:ext cx="2057400" cy="1574800"/>
          </a:xfrm>
          <a:custGeom>
            <a:avLst/>
            <a:gdLst/>
            <a:ahLst/>
            <a:cxnLst>
              <a:cxn ang="0">
                <a:pos x="0" y="544"/>
              </a:cxn>
              <a:cxn ang="0">
                <a:pos x="336" y="64"/>
              </a:cxn>
              <a:cxn ang="0">
                <a:pos x="720" y="928"/>
              </a:cxn>
              <a:cxn ang="0">
                <a:pos x="1104" y="448"/>
              </a:cxn>
              <a:cxn ang="0">
                <a:pos x="1296" y="304"/>
              </a:cxn>
            </a:cxnLst>
            <a:rect l="0" t="0" r="r" b="b"/>
            <a:pathLst>
              <a:path w="1296" h="992">
                <a:moveTo>
                  <a:pt x="0" y="544"/>
                </a:moveTo>
                <a:cubicBezTo>
                  <a:pt x="108" y="272"/>
                  <a:pt x="216" y="0"/>
                  <a:pt x="336" y="64"/>
                </a:cubicBezTo>
                <a:cubicBezTo>
                  <a:pt x="456" y="128"/>
                  <a:pt x="592" y="864"/>
                  <a:pt x="720" y="928"/>
                </a:cubicBezTo>
                <a:cubicBezTo>
                  <a:pt x="848" y="992"/>
                  <a:pt x="1008" y="552"/>
                  <a:pt x="1104" y="448"/>
                </a:cubicBezTo>
                <a:cubicBezTo>
                  <a:pt x="1200" y="344"/>
                  <a:pt x="1248" y="324"/>
                  <a:pt x="1296" y="304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685800" y="4343400"/>
            <a:ext cx="26828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Maximum &amp; minimum</a:t>
            </a:r>
          </a:p>
          <a:p>
            <a:r>
              <a:rPr lang="en-US" sz="2400" dirty="0">
                <a:solidFill>
                  <a:schemeClr val="tx1"/>
                </a:solidFill>
              </a:rPr>
              <a:t>at interior points</a:t>
            </a:r>
          </a:p>
        </p:txBody>
      </p:sp>
      <p:sp>
        <p:nvSpPr>
          <p:cNvPr id="31752" name="Freeform 8"/>
          <p:cNvSpPr>
            <a:spLocks/>
          </p:cNvSpPr>
          <p:nvPr/>
        </p:nvSpPr>
        <p:spPr bwMode="auto">
          <a:xfrm>
            <a:off x="3886200" y="2971800"/>
            <a:ext cx="1524000" cy="914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0" y="240"/>
              </a:cxn>
              <a:cxn ang="0">
                <a:pos x="960" y="576"/>
              </a:cxn>
            </a:cxnLst>
            <a:rect l="0" t="0" r="r" b="b"/>
            <a:pathLst>
              <a:path w="960" h="576">
                <a:moveTo>
                  <a:pt x="0" y="0"/>
                </a:moveTo>
                <a:cubicBezTo>
                  <a:pt x="40" y="72"/>
                  <a:pt x="80" y="144"/>
                  <a:pt x="240" y="240"/>
                </a:cubicBezTo>
                <a:cubicBezTo>
                  <a:pt x="400" y="336"/>
                  <a:pt x="680" y="456"/>
                  <a:pt x="960" y="576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657600" y="4343400"/>
            <a:ext cx="1981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Maximum &amp; minimum</a:t>
            </a:r>
          </a:p>
          <a:p>
            <a:r>
              <a:rPr lang="en-US" sz="2400" dirty="0">
                <a:solidFill>
                  <a:schemeClr val="tx1"/>
                </a:solidFill>
              </a:rPr>
              <a:t>at endpoints</a:t>
            </a:r>
          </a:p>
        </p:txBody>
      </p:sp>
      <p:sp>
        <p:nvSpPr>
          <p:cNvPr id="31754" name="Freeform 10"/>
          <p:cNvSpPr>
            <a:spLocks/>
          </p:cNvSpPr>
          <p:nvPr/>
        </p:nvSpPr>
        <p:spPr bwMode="auto">
          <a:xfrm>
            <a:off x="6629400" y="2641600"/>
            <a:ext cx="1295400" cy="1549400"/>
          </a:xfrm>
          <a:custGeom>
            <a:avLst/>
            <a:gdLst/>
            <a:ahLst/>
            <a:cxnLst>
              <a:cxn ang="0">
                <a:pos x="0" y="976"/>
              </a:cxn>
              <a:cxn ang="0">
                <a:pos x="432" y="64"/>
              </a:cxn>
              <a:cxn ang="0">
                <a:pos x="816" y="592"/>
              </a:cxn>
            </a:cxnLst>
            <a:rect l="0" t="0" r="r" b="b"/>
            <a:pathLst>
              <a:path w="816" h="976">
                <a:moveTo>
                  <a:pt x="0" y="976"/>
                </a:moveTo>
                <a:cubicBezTo>
                  <a:pt x="148" y="552"/>
                  <a:pt x="296" y="128"/>
                  <a:pt x="432" y="64"/>
                </a:cubicBezTo>
                <a:cubicBezTo>
                  <a:pt x="568" y="0"/>
                  <a:pt x="692" y="296"/>
                  <a:pt x="816" y="592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6477000" y="4495800"/>
            <a:ext cx="1981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Maximum at interior point, minimum at endpoint</a:t>
            </a: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1828800" y="1524000"/>
            <a:ext cx="1447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4114800" y="1524000"/>
            <a:ext cx="1981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47104" name="Object 0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name="Equation" r:id="rId3" imgW="190440" imgH="139680" progId="Equation.DSMT4">
                  <p:embed/>
                </p:oleObj>
              </mc:Choice>
              <mc:Fallback>
                <p:oleObj name="Equation" r:id="rId3" imgW="190440" imgH="139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31750" grpId="0" autoUpdateAnimBg="0"/>
      <p:bldP spid="31752" grpId="0" animBg="1"/>
      <p:bldP spid="31753" grpId="0" autoUpdateAnimBg="0"/>
      <p:bldP spid="31754" grpId="0" animBg="1"/>
      <p:bldP spid="31755" grpId="0" autoUpdateAnimBg="0"/>
      <p:bldP spid="31756" grpId="0" animBg="1"/>
      <p:bldP spid="317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52600" y="1981200"/>
            <a:ext cx="5486400" cy="2514600"/>
            <a:chOff x="672" y="1344"/>
            <a:chExt cx="3456" cy="1584"/>
          </a:xfrm>
        </p:grpSpPr>
        <p:sp>
          <p:nvSpPr>
            <p:cNvPr id="34819" name="Freeform 3"/>
            <p:cNvSpPr>
              <a:spLocks/>
            </p:cNvSpPr>
            <p:nvPr/>
          </p:nvSpPr>
          <p:spPr bwMode="auto">
            <a:xfrm>
              <a:off x="672" y="1344"/>
              <a:ext cx="2832" cy="1584"/>
            </a:xfrm>
            <a:custGeom>
              <a:avLst/>
              <a:gdLst/>
              <a:ahLst/>
              <a:cxnLst>
                <a:cxn ang="0">
                  <a:pos x="0" y="1584"/>
                </a:cxn>
                <a:cxn ang="0">
                  <a:pos x="672" y="672"/>
                </a:cxn>
                <a:cxn ang="0">
                  <a:pos x="1392" y="1104"/>
                </a:cxn>
                <a:cxn ang="0">
                  <a:pos x="2304" y="336"/>
                </a:cxn>
                <a:cxn ang="0">
                  <a:pos x="2832" y="0"/>
                </a:cxn>
              </a:cxnLst>
              <a:rect l="0" t="0" r="r" b="b"/>
              <a:pathLst>
                <a:path w="2832" h="1584">
                  <a:moveTo>
                    <a:pt x="0" y="1584"/>
                  </a:moveTo>
                  <a:cubicBezTo>
                    <a:pt x="220" y="1168"/>
                    <a:pt x="440" y="752"/>
                    <a:pt x="672" y="672"/>
                  </a:cubicBezTo>
                  <a:cubicBezTo>
                    <a:pt x="904" y="592"/>
                    <a:pt x="1120" y="1160"/>
                    <a:pt x="1392" y="1104"/>
                  </a:cubicBezTo>
                  <a:cubicBezTo>
                    <a:pt x="1664" y="1048"/>
                    <a:pt x="2064" y="520"/>
                    <a:pt x="2304" y="336"/>
                  </a:cubicBezTo>
                  <a:cubicBezTo>
                    <a:pt x="2544" y="152"/>
                    <a:pt x="2688" y="76"/>
                    <a:pt x="2832" y="0"/>
                  </a:cubicBezTo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20" name="Freeform 4"/>
            <p:cNvSpPr>
              <a:spLocks/>
            </p:cNvSpPr>
            <p:nvPr/>
          </p:nvSpPr>
          <p:spPr bwMode="auto">
            <a:xfrm>
              <a:off x="3504" y="1344"/>
              <a:ext cx="624" cy="3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240"/>
                </a:cxn>
                <a:cxn ang="0">
                  <a:pos x="624" y="384"/>
                </a:cxn>
              </a:cxnLst>
              <a:rect l="0" t="0" r="r" b="b"/>
              <a:pathLst>
                <a:path w="624" h="384">
                  <a:moveTo>
                    <a:pt x="0" y="0"/>
                  </a:moveTo>
                  <a:cubicBezTo>
                    <a:pt x="44" y="88"/>
                    <a:pt x="88" y="176"/>
                    <a:pt x="192" y="240"/>
                  </a:cubicBezTo>
                  <a:cubicBezTo>
                    <a:pt x="296" y="304"/>
                    <a:pt x="460" y="344"/>
                    <a:pt x="624" y="384"/>
                  </a:cubicBezTo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2362200" y="3024188"/>
            <a:ext cx="1066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1600200" y="2438400"/>
            <a:ext cx="21364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Local maximum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3429000" y="3756025"/>
            <a:ext cx="1066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2819400" y="3886200"/>
            <a:ext cx="20912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Local minimum</a:t>
            </a: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685800" y="5029200"/>
            <a:ext cx="7696200" cy="1066800"/>
            <a:chOff x="432" y="3168"/>
            <a:chExt cx="4848" cy="672"/>
          </a:xfrm>
        </p:grpSpPr>
        <p:sp>
          <p:nvSpPr>
            <p:cNvPr id="34836" name="Rectangle 20"/>
            <p:cNvSpPr>
              <a:spLocks noChangeArrowheads="1"/>
            </p:cNvSpPr>
            <p:nvPr/>
          </p:nvSpPr>
          <p:spPr bwMode="auto">
            <a:xfrm>
              <a:off x="432" y="3168"/>
              <a:ext cx="4848" cy="672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3" name="Text Box 17"/>
            <p:cNvSpPr txBox="1">
              <a:spLocks noChangeArrowheads="1"/>
            </p:cNvSpPr>
            <p:nvPr/>
          </p:nvSpPr>
          <p:spPr bwMode="auto">
            <a:xfrm>
              <a:off x="488" y="3216"/>
              <a:ext cx="464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chemeClr val="tx1"/>
                  </a:solidFill>
                </a:rPr>
                <a:t>Notice that local extremes in the interior of the function occur where       is zero or    </a:t>
              </a:r>
              <a:r>
                <a:rPr lang="en-US" sz="2400" i="1" dirty="0">
                  <a:solidFill>
                    <a:schemeClr val="tx1"/>
                  </a:solidFill>
                  <a:latin typeface="Times New Roman" pitchFamily="18" charset="0"/>
                </a:rPr>
                <a:t>   </a:t>
              </a:r>
              <a:r>
                <a:rPr lang="en-US" sz="2400" dirty="0">
                  <a:solidFill>
                    <a:schemeClr val="tx1"/>
                  </a:solidFill>
                </a:rPr>
                <a:t>is undefined.</a:t>
              </a:r>
            </a:p>
          </p:txBody>
        </p:sp>
        <p:graphicFrame>
          <p:nvGraphicFramePr>
            <p:cNvPr id="34834" name="Object 18"/>
            <p:cNvGraphicFramePr>
              <a:graphicFrameLocks noChangeAspect="1"/>
            </p:cNvGraphicFramePr>
            <p:nvPr/>
          </p:nvGraphicFramePr>
          <p:xfrm>
            <a:off x="1536" y="3456"/>
            <a:ext cx="270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38" name="Equation" r:id="rId3" imgW="190440" imgH="203040" progId="Equation.DSMT4">
                    <p:embed/>
                  </p:oleObj>
                </mc:Choice>
                <mc:Fallback>
                  <p:oleObj name="Equation" r:id="rId3" imgW="190440" imgH="20304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6" y="3456"/>
                          <a:ext cx="270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35" name="Object 19"/>
            <p:cNvGraphicFramePr>
              <a:graphicFrameLocks noChangeAspect="1"/>
            </p:cNvGraphicFramePr>
            <p:nvPr/>
          </p:nvGraphicFramePr>
          <p:xfrm>
            <a:off x="2544" y="3456"/>
            <a:ext cx="270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39" name="Equation" r:id="rId5" imgW="190440" imgH="203040" progId="Equation.DSMT4">
                    <p:embed/>
                  </p:oleObj>
                </mc:Choice>
                <mc:Fallback>
                  <p:oleObj name="Equation" r:id="rId5" imgW="190440" imgH="20304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4" y="3456"/>
                          <a:ext cx="270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4800600" y="990600"/>
            <a:ext cx="26055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Absolute maximum</a:t>
            </a: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4724400" y="1447800"/>
            <a:ext cx="28321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(also local maximum)</a:t>
            </a:r>
          </a:p>
        </p:txBody>
      </p:sp>
      <p:graphicFrame>
        <p:nvGraphicFramePr>
          <p:cNvPr id="34840" name="Object 24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0" name="Equation" r:id="rId6" imgW="190440" imgH="139680" progId="Equation.DSMT4">
                  <p:embed/>
                </p:oleObj>
              </mc:Choice>
              <mc:Fallback>
                <p:oleObj name="Equation" r:id="rId6" imgW="190440" imgH="139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 animBg="1"/>
      <p:bldP spid="348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762000" y="0"/>
            <a:ext cx="7543800" cy="18288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 dirty="0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066800" y="228600"/>
            <a:ext cx="19607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Critical </a:t>
            </a:r>
            <a:r>
              <a:rPr lang="en-US" sz="2400" b="1" dirty="0" smtClean="0">
                <a:solidFill>
                  <a:srgbClr val="FF0000"/>
                </a:solidFill>
              </a:rPr>
              <a:t>Point 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838200" y="762000"/>
            <a:ext cx="7239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A point in the domain of a function  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en-US" sz="2400" dirty="0">
                <a:solidFill>
                  <a:schemeClr val="tx1"/>
                </a:solidFill>
              </a:rPr>
              <a:t>  at which</a:t>
            </a:r>
          </a:p>
          <a:p>
            <a:r>
              <a:rPr lang="en-US" sz="2400" dirty="0">
                <a:solidFill>
                  <a:schemeClr val="tx1"/>
                </a:solidFill>
              </a:rPr>
              <a:t>or       does not exist is a </a:t>
            </a:r>
            <a:r>
              <a:rPr lang="en-US" sz="2400" b="1" dirty="0">
                <a:solidFill>
                  <a:schemeClr val="tx1"/>
                </a:solidFill>
              </a:rPr>
              <a:t>critical point</a:t>
            </a:r>
            <a:r>
              <a:rPr lang="en-US" sz="2400" dirty="0">
                <a:solidFill>
                  <a:schemeClr val="tx1"/>
                </a:solidFill>
              </a:rPr>
              <a:t> of  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</a:rPr>
              <a:t>f</a:t>
            </a:r>
            <a:r>
              <a:rPr lang="en-US" sz="2400" dirty="0">
                <a:solidFill>
                  <a:schemeClr val="tx1"/>
                </a:solidFill>
              </a:rPr>
              <a:t> .</a:t>
            </a:r>
          </a:p>
        </p:txBody>
      </p:sp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6629400" y="762000"/>
          <a:ext cx="976313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4" name="Equation" r:id="rId3" imgW="419040" imgH="203040" progId="Equation.DSMT4">
                  <p:embed/>
                </p:oleObj>
              </mc:Choice>
              <mc:Fallback>
                <p:oleObj name="Equation" r:id="rId3" imgW="41904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762000"/>
                        <a:ext cx="976313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1219200" y="1143000"/>
          <a:ext cx="442913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5" name="Equation" r:id="rId5" imgW="190440" imgH="203040" progId="Equation.DSMT4">
                  <p:embed/>
                </p:oleObj>
              </mc:Choice>
              <mc:Fallback>
                <p:oleObj name="Equation" r:id="rId5" imgW="19044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143000"/>
                        <a:ext cx="442913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5" name="Object 11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6" name="Equation" r:id="rId7" imgW="190440" imgH="139680" progId="Equation.DSMT4">
                  <p:embed/>
                </p:oleObj>
              </mc:Choice>
              <mc:Fallback>
                <p:oleObj name="Equation" r:id="rId7" imgW="190440" imgH="1396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295400" y="3352800"/>
            <a:ext cx="5019674" cy="3300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0" y="2057400"/>
            <a:ext cx="9144000" cy="830997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Where as the point where the derivative is zero or undefined is called a critical point, the x-component is referred to as the critical number.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6553200" y="4343400"/>
            <a:ext cx="19607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Critical </a:t>
            </a:r>
            <a:r>
              <a:rPr lang="en-US" sz="2400" b="1" dirty="0" smtClean="0">
                <a:solidFill>
                  <a:srgbClr val="FF0000"/>
                </a:solidFill>
              </a:rPr>
              <a:t>Point 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6553200" y="5715000"/>
            <a:ext cx="2338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Critical </a:t>
            </a:r>
            <a:r>
              <a:rPr lang="en-US" sz="2400" b="1" dirty="0" smtClean="0">
                <a:solidFill>
                  <a:srgbClr val="FF0000"/>
                </a:solidFill>
              </a:rPr>
              <a:t>Number 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10800000">
            <a:off x="4953000" y="3886200"/>
            <a:ext cx="1600200" cy="6096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>
            <a:off x="5029200" y="5334000"/>
            <a:ext cx="1600200" cy="6096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381000" y="19050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Examples where Critical </a:t>
            </a:r>
            <a:r>
              <a:rPr lang="en-US" sz="2400" b="1" dirty="0">
                <a:solidFill>
                  <a:srgbClr val="FF0000"/>
                </a:solidFill>
              </a:rPr>
              <a:t>points are </a:t>
            </a:r>
            <a:r>
              <a:rPr lang="en-US" sz="2400" b="1" dirty="0" smtClean="0">
                <a:solidFill>
                  <a:srgbClr val="FF0000"/>
                </a:solidFill>
              </a:rPr>
              <a:t>not </a:t>
            </a:r>
            <a:r>
              <a:rPr lang="en-US" sz="2400" b="1" dirty="0">
                <a:solidFill>
                  <a:srgbClr val="FF0000"/>
                </a:solidFill>
              </a:rPr>
              <a:t>extremes!</a:t>
            </a:r>
          </a:p>
        </p:txBody>
      </p:sp>
      <p:pic>
        <p:nvPicPr>
          <p:cNvPr id="41989" name="Picture 5" descr="H3U7O6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048000"/>
            <a:ext cx="4953000" cy="3302000"/>
          </a:xfrm>
          <a:prstGeom prst="rect">
            <a:avLst/>
          </a:prstGeom>
          <a:noFill/>
        </p:spPr>
      </p:pic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4953000" y="3048000"/>
          <a:ext cx="1219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4" name="Equation" r:id="rId4" imgW="406080" imgH="228600" progId="Equation.DSMT4">
                  <p:embed/>
                </p:oleObj>
              </mc:Choice>
              <mc:Fallback>
                <p:oleObj name="Equation" r:id="rId4" imgW="40608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048000"/>
                        <a:ext cx="12192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4267200" y="2819400"/>
            <a:ext cx="4495800" cy="3759200"/>
            <a:chOff x="1752600" y="2438400"/>
            <a:chExt cx="5867400" cy="3911600"/>
          </a:xfrm>
        </p:grpSpPr>
        <p:pic>
          <p:nvPicPr>
            <p:cNvPr id="41988" name="Picture 4" descr="H3U7O60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752600" y="2438400"/>
              <a:ext cx="5867400" cy="3911600"/>
            </a:xfrm>
            <a:prstGeom prst="rect">
              <a:avLst/>
            </a:prstGeom>
            <a:noFill/>
          </p:spPr>
        </p:pic>
        <p:graphicFrame>
          <p:nvGraphicFramePr>
            <p:cNvPr id="41991" name="Object 7"/>
            <p:cNvGraphicFramePr>
              <a:graphicFrameLocks noChangeAspect="1"/>
            </p:cNvGraphicFramePr>
            <p:nvPr/>
          </p:nvGraphicFramePr>
          <p:xfrm>
            <a:off x="5257800" y="4800600"/>
            <a:ext cx="990600" cy="481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95" name="Equation" r:id="rId7" imgW="419040" imgH="203040" progId="Equation.DSMT4">
                    <p:embed/>
                  </p:oleObj>
                </mc:Choice>
                <mc:Fallback>
                  <p:oleObj name="Equation" r:id="rId7" imgW="419040" imgH="20304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57800" y="4800600"/>
                          <a:ext cx="990600" cy="4810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992" name="Line 8"/>
            <p:cNvSpPr>
              <a:spLocks noChangeShapeType="1"/>
            </p:cNvSpPr>
            <p:nvPr/>
          </p:nvSpPr>
          <p:spPr bwMode="auto">
            <a:xfrm flipH="1" flipV="1">
              <a:off x="4724400" y="4495800"/>
              <a:ext cx="533400" cy="4572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93" name="Text Box 9"/>
            <p:cNvSpPr txBox="1">
              <a:spLocks noChangeArrowheads="1"/>
            </p:cNvSpPr>
            <p:nvPr/>
          </p:nvSpPr>
          <p:spPr bwMode="auto">
            <a:xfrm>
              <a:off x="4800600" y="5181600"/>
              <a:ext cx="228639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(</a:t>
              </a:r>
              <a:r>
                <a:rPr lang="en-US" sz="2400" u="sng" dirty="0">
                  <a:solidFill>
                    <a:srgbClr val="FF0000"/>
                  </a:solidFill>
                </a:rPr>
                <a:t>not</a:t>
              </a:r>
              <a:r>
                <a:rPr lang="en-US" sz="2400" dirty="0">
                  <a:solidFill>
                    <a:srgbClr val="FF0000"/>
                  </a:solidFill>
                </a:rPr>
                <a:t> an extreme)</a:t>
              </a:r>
            </a:p>
          </p:txBody>
        </p:sp>
      </p:grpSp>
      <p:graphicFrame>
        <p:nvGraphicFramePr>
          <p:cNvPr id="41995" name="Object 11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6" name="Equation" r:id="rId9" imgW="190440" imgH="139680" progId="Equation.DSMT4">
                  <p:embed/>
                </p:oleObj>
              </mc:Choice>
              <mc:Fallback>
                <p:oleObj name="Equation" r:id="rId9" imgW="190440" imgH="1396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0" y="0"/>
            <a:ext cx="8839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Note:</a:t>
            </a:r>
          </a:p>
          <a:p>
            <a:r>
              <a:rPr lang="en-US" sz="2800" dirty="0">
                <a:solidFill>
                  <a:schemeClr val="tx1"/>
                </a:solidFill>
              </a:rPr>
              <a:t>Maximum and minimum points in the interior of a function always occur at critical points, but critical points are not always maximum or minimum values.</a:t>
            </a:r>
          </a:p>
        </p:txBody>
      </p:sp>
      <p:pic>
        <p:nvPicPr>
          <p:cNvPr id="12" name="Picture 12" descr="H3U7O60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-228600" y="2895600"/>
            <a:ext cx="5143500" cy="3429000"/>
          </a:xfrm>
          <a:prstGeom prst="rect">
            <a:avLst/>
          </a:prstGeom>
          <a:noFill/>
        </p:spPr>
      </p:pic>
      <p:pic>
        <p:nvPicPr>
          <p:cNvPr id="13" name="Picture 5" descr="H3U7O6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9" y="2514600"/>
            <a:ext cx="4272642" cy="3987799"/>
          </a:xfrm>
          <a:prstGeom prst="rect">
            <a:avLst/>
          </a:prstGeom>
          <a:noFill/>
        </p:spPr>
      </p:pic>
      <p:graphicFrame>
        <p:nvGraphicFramePr>
          <p:cNvPr id="14" name="Object 14"/>
          <p:cNvGraphicFramePr>
            <a:graphicFrameLocks noChangeAspect="1"/>
          </p:cNvGraphicFramePr>
          <p:nvPr/>
        </p:nvGraphicFramePr>
        <p:xfrm>
          <a:off x="2895600" y="4953000"/>
          <a:ext cx="237172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7" name="Equation" r:id="rId12" imgW="1002960" imgH="203040" progId="Equation.DSMT4">
                  <p:embed/>
                </p:oleObj>
              </mc:Choice>
              <mc:Fallback>
                <p:oleObj name="Equation" r:id="rId12" imgW="100296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953000"/>
                        <a:ext cx="2371725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Line 15"/>
          <p:cNvSpPr>
            <a:spLocks noChangeShapeType="1"/>
          </p:cNvSpPr>
          <p:nvPr/>
        </p:nvSpPr>
        <p:spPr bwMode="auto">
          <a:xfrm flipH="1" flipV="1">
            <a:off x="2438400" y="4648200"/>
            <a:ext cx="4572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2895600" y="5486400"/>
            <a:ext cx="22863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u="sng" dirty="0">
                <a:solidFill>
                  <a:srgbClr val="FF0000"/>
                </a:solidFill>
              </a:rPr>
              <a:t>not</a:t>
            </a:r>
            <a:r>
              <a:rPr lang="en-US" sz="2400" dirty="0">
                <a:solidFill>
                  <a:srgbClr val="FF0000"/>
                </a:solidFill>
              </a:rPr>
              <a:t> an extreme)</a:t>
            </a:r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381000" y="2971800"/>
          <a:ext cx="1447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8" name="Equation" r:id="rId14" imgW="482400" imgH="228600" progId="Equation.DSMT4">
                  <p:embed/>
                </p:oleObj>
              </mc:Choice>
              <mc:Fallback>
                <p:oleObj name="Equation" r:id="rId14" imgW="48240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971800"/>
                        <a:ext cx="14478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11" grpId="0" autoUpdateAnimBg="0"/>
      <p:bldP spid="15" grpId="0" animBg="1"/>
      <p:bldP spid="1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9" name="Rectangle 29"/>
          <p:cNvSpPr>
            <a:spLocks noChangeArrowheads="1"/>
          </p:cNvSpPr>
          <p:nvPr/>
        </p:nvSpPr>
        <p:spPr bwMode="auto">
          <a:xfrm>
            <a:off x="381000" y="3657600"/>
            <a:ext cx="7848600" cy="13716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Rectangle 30"/>
          <p:cNvSpPr>
            <a:spLocks noChangeArrowheads="1"/>
          </p:cNvSpPr>
          <p:nvPr/>
        </p:nvSpPr>
        <p:spPr bwMode="auto">
          <a:xfrm>
            <a:off x="381000" y="3657600"/>
            <a:ext cx="7848600" cy="137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Rectangle 31"/>
          <p:cNvSpPr>
            <a:spLocks noChangeArrowheads="1"/>
          </p:cNvSpPr>
          <p:nvPr/>
        </p:nvSpPr>
        <p:spPr bwMode="auto">
          <a:xfrm>
            <a:off x="381000" y="5105400"/>
            <a:ext cx="7315200" cy="1066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Rectangle 27"/>
          <p:cNvSpPr>
            <a:spLocks noChangeArrowheads="1"/>
          </p:cNvSpPr>
          <p:nvPr/>
        </p:nvSpPr>
        <p:spPr bwMode="auto">
          <a:xfrm>
            <a:off x="381000" y="2667000"/>
            <a:ext cx="8001000" cy="838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Rectangle 28"/>
          <p:cNvSpPr>
            <a:spLocks noChangeArrowheads="1"/>
          </p:cNvSpPr>
          <p:nvPr/>
        </p:nvSpPr>
        <p:spPr bwMode="auto">
          <a:xfrm>
            <a:off x="381000" y="2667000"/>
            <a:ext cx="8001000" cy="838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381000" y="1143000"/>
            <a:ext cx="7924800" cy="1447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381000" y="1143000"/>
            <a:ext cx="7924800" cy="1447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28600" y="533400"/>
            <a:ext cx="87153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Finding Maximums and Minimums </a:t>
            </a:r>
            <a:r>
              <a:rPr lang="en-US" sz="2400" b="1" dirty="0" smtClean="0">
                <a:solidFill>
                  <a:srgbClr val="FF0000"/>
                </a:solidFill>
              </a:rPr>
              <a:t>Analytically on a closed interval: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33400" y="1295400"/>
            <a:ext cx="7635875" cy="1200150"/>
            <a:chOff x="336" y="816"/>
            <a:chExt cx="4810" cy="756"/>
          </a:xfrm>
        </p:grpSpPr>
        <p:sp>
          <p:nvSpPr>
            <p:cNvPr id="40963" name="Text Box 3"/>
            <p:cNvSpPr txBox="1">
              <a:spLocks noChangeArrowheads="1"/>
            </p:cNvSpPr>
            <p:nvPr/>
          </p:nvSpPr>
          <p:spPr bwMode="auto">
            <a:xfrm>
              <a:off x="384" y="81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40964" name="Text Box 4"/>
            <p:cNvSpPr txBox="1">
              <a:spLocks noChangeArrowheads="1"/>
            </p:cNvSpPr>
            <p:nvPr/>
          </p:nvSpPr>
          <p:spPr bwMode="auto">
            <a:xfrm>
              <a:off x="816" y="816"/>
              <a:ext cx="4330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dirty="0"/>
                <a:t>Find the derivative of the function, and determine where the derivative is zero or undefined.  These are the </a:t>
              </a:r>
              <a:r>
                <a:rPr lang="en-US" sz="2400" u="sng" dirty="0"/>
                <a:t>critical </a:t>
              </a:r>
              <a:r>
                <a:rPr lang="en-US" sz="2400" u="sng" dirty="0" smtClean="0"/>
                <a:t>numbers</a:t>
              </a:r>
              <a:r>
                <a:rPr lang="en-US" sz="2400" dirty="0"/>
                <a:t>.</a:t>
              </a:r>
            </a:p>
          </p:txBody>
        </p:sp>
        <p:sp>
          <p:nvSpPr>
            <p:cNvPr id="40965" name="Oval 5"/>
            <p:cNvSpPr>
              <a:spLocks noChangeArrowheads="1"/>
            </p:cNvSpPr>
            <p:nvPr/>
          </p:nvSpPr>
          <p:spPr bwMode="auto">
            <a:xfrm>
              <a:off x="336" y="81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533400" y="2819400"/>
            <a:ext cx="7924800" cy="457200"/>
            <a:chOff x="336" y="1776"/>
            <a:chExt cx="4992" cy="288"/>
          </a:xfrm>
        </p:grpSpPr>
        <p:sp>
          <p:nvSpPr>
            <p:cNvPr id="40971" name="Text Box 11"/>
            <p:cNvSpPr txBox="1">
              <a:spLocks noChangeArrowheads="1"/>
            </p:cNvSpPr>
            <p:nvPr/>
          </p:nvSpPr>
          <p:spPr bwMode="auto">
            <a:xfrm>
              <a:off x="384" y="177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40972" name="Text Box 12"/>
            <p:cNvSpPr txBox="1">
              <a:spLocks noChangeArrowheads="1"/>
            </p:cNvSpPr>
            <p:nvPr/>
          </p:nvSpPr>
          <p:spPr bwMode="auto">
            <a:xfrm>
              <a:off x="816" y="1776"/>
              <a:ext cx="45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dirty="0"/>
                <a:t>Find the </a:t>
              </a:r>
              <a:r>
                <a:rPr lang="en-US" sz="2400" dirty="0" smtClean="0"/>
                <a:t>y-value </a:t>
              </a:r>
              <a:r>
                <a:rPr lang="en-US" sz="2400" dirty="0"/>
                <a:t>of the function at each critical </a:t>
              </a:r>
              <a:r>
                <a:rPr lang="en-US" sz="2400" dirty="0" smtClean="0"/>
                <a:t>number.</a:t>
              </a:r>
              <a:endParaRPr lang="en-US" sz="2400" dirty="0"/>
            </a:p>
          </p:txBody>
        </p:sp>
        <p:sp>
          <p:nvSpPr>
            <p:cNvPr id="40973" name="Oval 13"/>
            <p:cNvSpPr>
              <a:spLocks noChangeArrowheads="1"/>
            </p:cNvSpPr>
            <p:nvPr/>
          </p:nvSpPr>
          <p:spPr bwMode="auto">
            <a:xfrm>
              <a:off x="336" y="1776"/>
              <a:ext cx="300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533400" y="3810000"/>
            <a:ext cx="457200" cy="457200"/>
            <a:chOff x="336" y="2400"/>
            <a:chExt cx="288" cy="288"/>
          </a:xfrm>
        </p:grpSpPr>
        <p:sp>
          <p:nvSpPr>
            <p:cNvPr id="40975" name="Text Box 15"/>
            <p:cNvSpPr txBox="1">
              <a:spLocks noChangeArrowheads="1"/>
            </p:cNvSpPr>
            <p:nvPr/>
          </p:nvSpPr>
          <p:spPr bwMode="auto">
            <a:xfrm>
              <a:off x="384" y="240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40977" name="Oval 17"/>
            <p:cNvSpPr>
              <a:spLocks noChangeArrowheads="1"/>
            </p:cNvSpPr>
            <p:nvPr/>
          </p:nvSpPr>
          <p:spPr bwMode="auto">
            <a:xfrm>
              <a:off x="336" y="2400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533400" y="5181600"/>
            <a:ext cx="7635875" cy="830263"/>
            <a:chOff x="336" y="816"/>
            <a:chExt cx="4810" cy="523"/>
          </a:xfrm>
        </p:grpSpPr>
        <p:sp>
          <p:nvSpPr>
            <p:cNvPr id="40979" name="Text Box 19"/>
            <p:cNvSpPr txBox="1">
              <a:spLocks noChangeArrowheads="1"/>
            </p:cNvSpPr>
            <p:nvPr/>
          </p:nvSpPr>
          <p:spPr bwMode="auto">
            <a:xfrm>
              <a:off x="384" y="81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40980" name="Text Box 20"/>
            <p:cNvSpPr txBox="1">
              <a:spLocks noChangeArrowheads="1"/>
            </p:cNvSpPr>
            <p:nvPr/>
          </p:nvSpPr>
          <p:spPr bwMode="auto">
            <a:xfrm>
              <a:off x="816" y="816"/>
              <a:ext cx="433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dirty="0" smtClean="0"/>
                <a:t>The least of these y-values is the minimum.  The greatest is the maximum</a:t>
              </a:r>
              <a:endParaRPr lang="en-US" sz="2400" dirty="0"/>
            </a:p>
          </p:txBody>
        </p:sp>
        <p:sp>
          <p:nvSpPr>
            <p:cNvPr id="40981" name="Oval 21"/>
            <p:cNvSpPr>
              <a:spLocks noChangeArrowheads="1"/>
            </p:cNvSpPr>
            <p:nvPr/>
          </p:nvSpPr>
          <p:spPr bwMode="auto">
            <a:xfrm>
              <a:off x="336" y="81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40993" name="Object 33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3" imgW="190440" imgH="139680" progId="Equation.DSMT4">
                  <p:embed/>
                </p:oleObj>
              </mc:Choice>
              <mc:Fallback>
                <p:oleObj name="Equation" r:id="rId3" imgW="190440" imgH="139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1066800" y="3810000"/>
            <a:ext cx="68738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/>
              <a:t>Find </a:t>
            </a:r>
            <a:r>
              <a:rPr lang="en-US" sz="2400" dirty="0" smtClean="0"/>
              <a:t>the y-value of the function at each end points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0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0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0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9" grpId="0" animBg="1"/>
      <p:bldP spid="40990" grpId="0" animBg="1"/>
      <p:bldP spid="40991" grpId="0" animBg="1"/>
      <p:bldP spid="40987" grpId="0" animBg="1"/>
      <p:bldP spid="40988" grpId="0" animBg="1"/>
      <p:bldP spid="40966" grpId="0" animBg="1"/>
      <p:bldP spid="40967" grpId="0" animBg="1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Example: Finding Extrema on a closed Interval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715000"/>
          </a:xfrm>
        </p:spPr>
        <p:txBody>
          <a:bodyPr/>
          <a:lstStyle/>
          <a:p>
            <a:r>
              <a:rPr lang="en-US" dirty="0" smtClean="0"/>
              <a:t>Find the </a:t>
            </a:r>
            <a:r>
              <a:rPr lang="en-US" dirty="0" err="1" smtClean="0"/>
              <a:t>extrema</a:t>
            </a:r>
            <a:r>
              <a:rPr lang="en-US" dirty="0" smtClean="0"/>
              <a:t> of </a:t>
            </a:r>
          </a:p>
          <a:p>
            <a:endParaRPr lang="en-US" dirty="0"/>
          </a:p>
          <a:p>
            <a:r>
              <a:rPr lang="en-US" dirty="0" smtClean="0"/>
              <a:t>Critical Numbers: </a:t>
            </a:r>
            <a:endParaRPr lang="en-US" dirty="0"/>
          </a:p>
        </p:txBody>
      </p:sp>
      <p:pic>
        <p:nvPicPr>
          <p:cNvPr id="4" name="Picture 3" descr="http://hmco.tdlc.com/public/calc7esample/ch03/ch03a/03a_images/cn03a03.gif"/>
          <p:cNvPicPr/>
          <p:nvPr/>
        </p:nvPicPr>
        <p:blipFill>
          <a:blip r:embed="rId3" cstate="print"/>
          <a:srcRect t="65388" r="74189" b="10881"/>
          <a:stretch>
            <a:fillRect/>
          </a:stretch>
        </p:blipFill>
        <p:spPr bwMode="auto">
          <a:xfrm>
            <a:off x="5791200" y="1600200"/>
            <a:ext cx="3352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hmco.tdlc.com/public/calc7esample/ch03/ch03a/03a_images/cn03a03.gif"/>
          <p:cNvPicPr/>
          <p:nvPr/>
        </p:nvPicPr>
        <p:blipFill>
          <a:blip r:embed="rId3" cstate="print"/>
          <a:srcRect l="32367" t="73575" r="20321" b="17202"/>
          <a:stretch>
            <a:fillRect/>
          </a:stretch>
        </p:blipFill>
        <p:spPr bwMode="auto">
          <a:xfrm>
            <a:off x="152400" y="4800600"/>
            <a:ext cx="5715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810001" y="990600"/>
          <a:ext cx="4724400" cy="559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Equation" r:id="rId4" imgW="2450880" imgH="253800" progId="Equation.DSMT4">
                  <p:embed/>
                </p:oleObj>
              </mc:Choice>
              <mc:Fallback>
                <p:oleObj name="Equation" r:id="rId4" imgW="245088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1" y="990600"/>
                        <a:ext cx="4724400" cy="5595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457200" y="1600200"/>
          <a:ext cx="2532062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6" imgW="1206360" imgH="228600" progId="Equation.DSMT4">
                  <p:embed/>
                </p:oleObj>
              </mc:Choice>
              <mc:Fallback>
                <p:oleObj name="Equation" r:id="rId6" imgW="120636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0200"/>
                        <a:ext cx="2532062" cy="547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457200" y="2743200"/>
          <a:ext cx="202565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8" imgW="965160" imgH="203040" progId="Equation.DSMT4">
                  <p:embed/>
                </p:oleObj>
              </mc:Choice>
              <mc:Fallback>
                <p:oleObj name="Equation" r:id="rId8" imgW="96516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743200"/>
                        <a:ext cx="2025650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546100" y="3444875"/>
          <a:ext cx="19986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tion" r:id="rId10" imgW="952200" imgH="253800" progId="Equation.DSMT4">
                  <p:embed/>
                </p:oleObj>
              </mc:Choice>
              <mc:Fallback>
                <p:oleObj name="Equation" r:id="rId10" imgW="952200" imgH="253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3444875"/>
                        <a:ext cx="199866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914400" y="4191000"/>
          <a:ext cx="960437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Equation" r:id="rId12" imgW="457200" imgH="203040" progId="Equation.DSMT4">
                  <p:embed/>
                </p:oleObj>
              </mc:Choice>
              <mc:Fallback>
                <p:oleObj name="Equation" r:id="rId12" imgW="45720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91000"/>
                        <a:ext cx="960437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304800" y="5715000"/>
            <a:ext cx="1295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676400" y="5715000"/>
            <a:ext cx="1295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048000" y="5715000"/>
            <a:ext cx="1295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95800" y="5715000"/>
            <a:ext cx="1295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6019800" y="5334000"/>
          <a:ext cx="274701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Equation" r:id="rId14" imgW="1307880" imgH="507960" progId="Equation.DSMT4">
                  <p:embed/>
                </p:oleObj>
              </mc:Choice>
              <mc:Fallback>
                <p:oleObj name="Equation" r:id="rId14" imgW="1307880" imgH="5079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334000"/>
                        <a:ext cx="274701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15000"/>
          </a:xfrm>
        </p:spPr>
        <p:txBody>
          <a:bodyPr/>
          <a:lstStyle/>
          <a:p>
            <a:r>
              <a:rPr lang="en-US" dirty="0" smtClean="0"/>
              <a:t>Find the </a:t>
            </a:r>
            <a:r>
              <a:rPr lang="en-US" dirty="0" err="1" smtClean="0"/>
              <a:t>extrema</a:t>
            </a:r>
            <a:r>
              <a:rPr lang="en-US" dirty="0" smtClean="0"/>
              <a:t> of </a:t>
            </a:r>
            <a:endParaRPr lang="en-US" dirty="0"/>
          </a:p>
        </p:txBody>
      </p:sp>
      <p:pic>
        <p:nvPicPr>
          <p:cNvPr id="4" name="Picture 3" descr="http://hmco.tdlc.com/public/calc7esample/ch03/ch03a/03a_images/cn03a03_5.gif"/>
          <p:cNvPicPr/>
          <p:nvPr/>
        </p:nvPicPr>
        <p:blipFill>
          <a:blip r:embed="rId3" cstate="print"/>
          <a:srcRect r="71591" b="78195"/>
          <a:stretch>
            <a:fillRect/>
          </a:stretch>
        </p:blipFill>
        <p:spPr bwMode="auto">
          <a:xfrm>
            <a:off x="5791200" y="1447800"/>
            <a:ext cx="3200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hmco.tdlc.com/public/calc7esample/ch03/ch03a/03a_images/cn03a03_5.gif"/>
          <p:cNvPicPr/>
          <p:nvPr/>
        </p:nvPicPr>
        <p:blipFill>
          <a:blip r:embed="rId3" cstate="print"/>
          <a:srcRect l="32692" t="21982" r="3686" b="70450"/>
          <a:stretch>
            <a:fillRect/>
          </a:stretch>
        </p:blipFill>
        <p:spPr bwMode="auto">
          <a:xfrm>
            <a:off x="0" y="51054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Example: Finding Extrema on a closed Interval</a:t>
            </a:r>
            <a:endParaRPr lang="en-US" sz="3600" b="1" dirty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3886200" y="685800"/>
          <a:ext cx="5040312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Equation" r:id="rId4" imgW="2400120" imgH="355320" progId="Equation.DSMT4">
                  <p:embed/>
                </p:oleObj>
              </mc:Choice>
              <mc:Fallback>
                <p:oleObj name="Equation" r:id="rId4" imgW="2400120" imgH="3553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685800"/>
                        <a:ext cx="5040312" cy="85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533400" y="1981200"/>
          <a:ext cx="1971675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Equation" r:id="rId6" imgW="939600" imgH="495000" progId="Equation.DSMT4">
                  <p:embed/>
                </p:oleObj>
              </mc:Choice>
              <mc:Fallback>
                <p:oleObj name="Equation" r:id="rId6" imgW="939600" imgH="4950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81200"/>
                        <a:ext cx="1971675" cy="1187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2590800" y="1600200"/>
          <a:ext cx="1598612" cy="164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Equation" r:id="rId8" imgW="761760" imgH="685800" progId="Equation.DSMT4">
                  <p:embed/>
                </p:oleObj>
              </mc:Choice>
              <mc:Fallback>
                <p:oleObj name="Equation" r:id="rId8" imgW="761760" imgH="685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600200"/>
                        <a:ext cx="1598612" cy="164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0" y="5943600"/>
            <a:ext cx="1295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371600" y="5943600"/>
            <a:ext cx="1295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667000" y="5943600"/>
            <a:ext cx="1295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038600" y="5943600"/>
            <a:ext cx="2286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28600" y="3352801"/>
          <a:ext cx="2743200" cy="1036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Equation" r:id="rId10" imgW="1143000" imgH="431640" progId="Equation.DSMT4">
                  <p:embed/>
                </p:oleObj>
              </mc:Choice>
              <mc:Fallback>
                <p:oleObj name="Equation" r:id="rId10" imgW="1143000" imgH="431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352801"/>
                        <a:ext cx="2743200" cy="10363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6553200" y="5334000"/>
          <a:ext cx="213201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6" name="Equation" r:id="rId12" imgW="1015920" imgH="507960" progId="Equation.DSMT4">
                  <p:embed/>
                </p:oleObj>
              </mc:Choice>
              <mc:Fallback>
                <p:oleObj name="Equation" r:id="rId12" imgW="1015920" imgH="5079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5334000"/>
                        <a:ext cx="2132012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415</Words>
  <Application>Microsoft Office PowerPoint</Application>
  <PresentationFormat>On-screen Show (4:3)</PresentationFormat>
  <Paragraphs>64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Wingdings 2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Example: Finding Extrema on a closed Interval</vt:lpstr>
      <vt:lpstr>Example: Finding Extrema on a closed Interval</vt:lpstr>
      <vt:lpstr>Only use next example if needed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Tracy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eqayumi</dc:creator>
  <cp:lastModifiedBy>Qayumi, Enayat</cp:lastModifiedBy>
  <cp:revision>29</cp:revision>
  <dcterms:created xsi:type="dcterms:W3CDTF">2011-10-11T19:24:07Z</dcterms:created>
  <dcterms:modified xsi:type="dcterms:W3CDTF">2014-10-23T20:17:01Z</dcterms:modified>
</cp:coreProperties>
</file>