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88" r:id="rId3"/>
    <p:sldId id="289" r:id="rId4"/>
    <p:sldId id="290" r:id="rId5"/>
    <p:sldId id="301" r:id="rId6"/>
    <p:sldId id="294" r:id="rId7"/>
    <p:sldId id="295" r:id="rId8"/>
    <p:sldId id="296" r:id="rId9"/>
    <p:sldId id="291" r:id="rId10"/>
    <p:sldId id="292" r:id="rId11"/>
    <p:sldId id="293" r:id="rId12"/>
    <p:sldId id="297" r:id="rId13"/>
    <p:sldId id="299" r:id="rId14"/>
    <p:sldId id="300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70D86-A8F1-4A7D-827C-810B5C6CE0E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1B24D-9259-4E82-A168-37A63CDD13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4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E7F6B-38D5-410D-9199-69B806E340DB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649CA-AAD4-4309-B0C3-EFAE974A4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pn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w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6.w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Extrema on an Interval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3.1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438400"/>
            <a:ext cx="91440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Defining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Extrema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Relative and Absolute Extrema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257800"/>
            <a:ext cx="9144000" cy="1323439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165-166 # 1-5 Odd,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7-10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11-15 Odd,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49 - 54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505" y="990600"/>
          <a:ext cx="895149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Equation" r:id="rId3" imgW="4724400" imgH="482600" progId="Equation.DSMT4">
                  <p:embed/>
                </p:oleObj>
              </mc:Choice>
              <mc:Fallback>
                <p:oleObj name="Equation" r:id="rId3" imgW="4724400" imgH="482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05" y="990600"/>
                        <a:ext cx="895149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3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4478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52400" y="2286000"/>
          <a:ext cx="6116638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6" imgW="2806700" imgH="863600" progId="Equation.DSMT4">
                  <p:embed/>
                </p:oleObj>
              </mc:Choice>
              <mc:Fallback>
                <p:oleObj name="Equation" r:id="rId6" imgW="2806700" imgH="863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6116638" cy="188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088" y="1014413"/>
          <a:ext cx="89519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3" imgW="4724400" imgH="457200" progId="Equation.DSMT4">
                  <p:embed/>
                </p:oleObj>
              </mc:Choice>
              <mc:Fallback>
                <p:oleObj name="Equation" r:id="rId3" imgW="472440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014413"/>
                        <a:ext cx="895191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68275" y="2133600"/>
          <a:ext cx="4922838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5" imgW="2044700" imgH="889000" progId="Equation.DSMT4">
                  <p:embed/>
                </p:oleObj>
              </mc:Choice>
              <mc:Fallback>
                <p:oleObj name="Equation" r:id="rId5" imgW="2044700" imgH="889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2133600"/>
                        <a:ext cx="4922838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324600" y="14478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 descr="04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4800600" cy="5210657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of some text</a:t>
            </a:r>
            <a:r>
              <a:rPr kumimoji="0" lang="en-US" sz="4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books including endpoints as local extrema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505" y="990600"/>
          <a:ext cx="895149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Equation" r:id="rId3" imgW="4724400" imgH="482600" progId="Equation.DSMT4">
                  <p:embed/>
                </p:oleObj>
              </mc:Choice>
              <mc:Fallback>
                <p:oleObj name="Equation" r:id="rId3" imgW="4724400" imgH="482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05" y="990600"/>
                        <a:ext cx="895149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304801" y="2514600"/>
          <a:ext cx="5029199" cy="164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tion" r:id="rId5" imgW="1943100" imgH="635000" progId="Equation.DSMT4">
                  <p:embed/>
                </p:oleObj>
              </mc:Choice>
              <mc:Fallback>
                <p:oleObj name="Equation" r:id="rId5" imgW="1943100" imgH="635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2514600"/>
                        <a:ext cx="5029199" cy="1641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1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172200" y="16002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088" y="1014413"/>
          <a:ext cx="89519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Equation" r:id="rId3" imgW="4724400" imgH="457200" progId="Equation.DSMT4">
                  <p:embed/>
                </p:oleObj>
              </mc:Choice>
              <mc:Fallback>
                <p:oleObj name="Equation" r:id="rId3" imgW="472440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014413"/>
                        <a:ext cx="895191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346075" y="2362200"/>
          <a:ext cx="52514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Equation" r:id="rId5" imgW="1993035" imgH="177723" progId="Equation.DSMT4">
                  <p:embed/>
                </p:oleObj>
              </mc:Choice>
              <mc:Fallback>
                <p:oleObj name="Equation" r:id="rId5" imgW="1993035" imgH="177723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362200"/>
                        <a:ext cx="52514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867400" y="14478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22300" y="228600"/>
          <a:ext cx="76231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3" imgW="3670300" imgH="660400" progId="Equation.DSMT4">
                  <p:embed/>
                </p:oleObj>
              </mc:Choice>
              <mc:Fallback>
                <p:oleObj name="Equation" r:id="rId3" imgW="3670300" imgH="660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28600"/>
                        <a:ext cx="762317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2057400"/>
            <a:ext cx="501947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667000"/>
            <a:ext cx="4724400" cy="310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66800" y="5786373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Where </a:t>
            </a:r>
            <a:r>
              <a:rPr lang="en-US" sz="3200" b="1" i="1" dirty="0" smtClean="0"/>
              <a:t>b</a:t>
            </a:r>
            <a:r>
              <a:rPr lang="en-US" sz="3200" b="1" dirty="0" smtClean="0"/>
              <a:t>, </a:t>
            </a:r>
            <a:r>
              <a:rPr lang="en-US" sz="3200" b="1" i="1" dirty="0" smtClean="0"/>
              <a:t>c</a:t>
            </a:r>
            <a:r>
              <a:rPr lang="en-US" sz="3200" b="1" dirty="0" smtClean="0"/>
              <a:t>, and </a:t>
            </a:r>
            <a:r>
              <a:rPr lang="en-US" sz="3200" b="1" i="1" dirty="0" smtClean="0"/>
              <a:t>d</a:t>
            </a:r>
            <a:r>
              <a:rPr lang="en-US" sz="3200" b="1" dirty="0" smtClean="0"/>
              <a:t> are Critical </a:t>
            </a:r>
            <a:r>
              <a:rPr lang="en-US" sz="3200" b="1" dirty="0" smtClean="0"/>
              <a:t>Numbers (where f’(x) is either 0 or undefined)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8382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– </a:t>
            </a:r>
            <a:r>
              <a:rPr lang="en-US" sz="2800" b="1" dirty="0" smtClean="0"/>
              <a:t>Absolute (or global) min/max</a:t>
            </a:r>
          </a:p>
          <a:p>
            <a:r>
              <a:rPr lang="en-US" sz="2800" dirty="0" smtClean="0"/>
              <a:t>The absolute highest or lowest value(s) in an interval</a:t>
            </a:r>
          </a:p>
          <a:p>
            <a:r>
              <a:rPr lang="en-US" sz="2800" dirty="0" smtClean="0"/>
              <a:t>– </a:t>
            </a:r>
            <a:r>
              <a:rPr lang="en-US" sz="2800" b="1" dirty="0" smtClean="0"/>
              <a:t>Relative (or Local) min/max</a:t>
            </a:r>
          </a:p>
          <a:p>
            <a:r>
              <a:rPr lang="en-US" sz="2800" dirty="0" smtClean="0"/>
              <a:t>Local to the values around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Terminology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– </a:t>
            </a:r>
            <a:r>
              <a:rPr lang="en-US" sz="2800" b="1" dirty="0" smtClean="0"/>
              <a:t>Relative Maximum =&gt; Can be thought of as a hill</a:t>
            </a:r>
          </a:p>
          <a:p>
            <a:r>
              <a:rPr lang="en-US" sz="2800" dirty="0" smtClean="0"/>
              <a:t>– </a:t>
            </a:r>
            <a:r>
              <a:rPr lang="en-US" sz="2800" b="1" dirty="0" smtClean="0"/>
              <a:t>Relative Minimum =&gt; Can be thought of as a valley</a:t>
            </a:r>
          </a:p>
          <a:p>
            <a:r>
              <a:rPr lang="en-US" sz="2800" dirty="0" smtClean="0"/>
              <a:t>• “Hills” and “Valleys” can occur in 2 ways</a:t>
            </a:r>
          </a:p>
          <a:p>
            <a:r>
              <a:rPr lang="en-US" sz="2800" dirty="0" smtClean="0"/>
              <a:t>– Smooth hill or valley : derivative is 0 (i.e. horizontal</a:t>
            </a:r>
          </a:p>
          <a:p>
            <a:pPr marL="0" indent="0">
              <a:buNone/>
            </a:pPr>
            <a:r>
              <a:rPr lang="en-US" sz="2800" dirty="0" smtClean="0"/>
              <a:t>tangent line at the high or low point)</a:t>
            </a:r>
          </a:p>
          <a:p>
            <a:r>
              <a:rPr lang="en-US" sz="2800" dirty="0" smtClean="0"/>
              <a:t>– Sharp hill or valley: derivative is undefined (i.e. function</a:t>
            </a:r>
          </a:p>
          <a:p>
            <a:pPr marL="0" indent="0">
              <a:buNone/>
            </a:pPr>
            <a:r>
              <a:rPr lang="en-US" sz="2800" dirty="0" smtClean="0"/>
              <a:t>is not differentiable at that point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Where the derivative is 0 or undefined is what is called a critical numbe</a:t>
            </a:r>
            <a:r>
              <a:rPr lang="en-US" sz="2800" dirty="0" smtClean="0"/>
              <a:t>r.</a:t>
            </a:r>
            <a:endParaRPr lang="en-US" sz="2800" dirty="0" smtClean="0"/>
          </a:p>
          <a:p>
            <a:r>
              <a:rPr lang="en-US" sz="2800" dirty="0" smtClean="0"/>
              <a:t>When referring to both relative max and relative min, we simply say </a:t>
            </a:r>
            <a:r>
              <a:rPr lang="en-US" sz="2800" dirty="0" smtClean="0">
                <a:solidFill>
                  <a:srgbClr val="FF0000"/>
                </a:solidFill>
              </a:rPr>
              <a:t>relative </a:t>
            </a:r>
            <a:r>
              <a:rPr lang="en-US" sz="2800" b="1" i="1" u="sng" dirty="0" err="1" smtClean="0">
                <a:solidFill>
                  <a:srgbClr val="FF0000"/>
                </a:solidFill>
              </a:rPr>
              <a:t>extrema</a:t>
            </a:r>
            <a:endParaRPr lang="en-US" sz="2800" b="1" i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 between Relative and Absolute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243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– Relative </a:t>
            </a:r>
            <a:r>
              <a:rPr lang="en-US" sz="2800" dirty="0" err="1" smtClean="0"/>
              <a:t>extrema</a:t>
            </a:r>
            <a:r>
              <a:rPr lang="en-US" sz="2800" dirty="0" smtClean="0"/>
              <a:t> occur only at critical numbers (Not at the endpoints)</a:t>
            </a:r>
          </a:p>
          <a:p>
            <a:r>
              <a:rPr lang="en-US" sz="2800" dirty="0" smtClean="0"/>
              <a:t>– absolute </a:t>
            </a:r>
            <a:r>
              <a:rPr lang="en-US" sz="2800" dirty="0" err="1" smtClean="0"/>
              <a:t>extrema</a:t>
            </a:r>
            <a:r>
              <a:rPr lang="en-US" sz="2800" dirty="0" smtClean="0"/>
              <a:t> may occur in the middle or at the endpoints.  </a:t>
            </a:r>
            <a:r>
              <a:rPr lang="en-US" sz="2800" u="sng" dirty="0" smtClean="0"/>
              <a:t>Must check endpoints </a:t>
            </a:r>
            <a:r>
              <a:rPr lang="en-US" sz="2800" u="sng" dirty="0" smtClean="0"/>
              <a:t>if </a:t>
            </a:r>
            <a:r>
              <a:rPr lang="en-US" sz="2800" u="sng" dirty="0" smtClean="0"/>
              <a:t>given </a:t>
            </a:r>
            <a:r>
              <a:rPr lang="en-US" sz="2800" u="sng" dirty="0" smtClean="0"/>
              <a:t>an interval</a:t>
            </a:r>
            <a:endParaRPr lang="en-US" sz="2800" u="sng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743200"/>
            <a:ext cx="579437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1981200"/>
            <a:ext cx="5486400" cy="2514600"/>
            <a:chOff x="672" y="1344"/>
            <a:chExt cx="3456" cy="1584"/>
          </a:xfrm>
        </p:grpSpPr>
        <p:sp>
          <p:nvSpPr>
            <p:cNvPr id="33794" name="Freeform 2"/>
            <p:cNvSpPr>
              <a:spLocks/>
            </p:cNvSpPr>
            <p:nvPr/>
          </p:nvSpPr>
          <p:spPr bwMode="auto">
            <a:xfrm>
              <a:off x="672" y="1344"/>
              <a:ext cx="2832" cy="1584"/>
            </a:xfrm>
            <a:custGeom>
              <a:avLst/>
              <a:gdLst/>
              <a:ahLst/>
              <a:cxnLst>
                <a:cxn ang="0">
                  <a:pos x="0" y="1584"/>
                </a:cxn>
                <a:cxn ang="0">
                  <a:pos x="672" y="672"/>
                </a:cxn>
                <a:cxn ang="0">
                  <a:pos x="1392" y="1104"/>
                </a:cxn>
                <a:cxn ang="0">
                  <a:pos x="2304" y="336"/>
                </a:cxn>
                <a:cxn ang="0">
                  <a:pos x="2832" y="0"/>
                </a:cxn>
              </a:cxnLst>
              <a:rect l="0" t="0" r="r" b="b"/>
              <a:pathLst>
                <a:path w="2832" h="1584">
                  <a:moveTo>
                    <a:pt x="0" y="1584"/>
                  </a:moveTo>
                  <a:cubicBezTo>
                    <a:pt x="220" y="1168"/>
                    <a:pt x="440" y="752"/>
                    <a:pt x="672" y="672"/>
                  </a:cubicBezTo>
                  <a:cubicBezTo>
                    <a:pt x="904" y="592"/>
                    <a:pt x="1120" y="1160"/>
                    <a:pt x="1392" y="1104"/>
                  </a:cubicBezTo>
                  <a:cubicBezTo>
                    <a:pt x="1664" y="1048"/>
                    <a:pt x="2064" y="520"/>
                    <a:pt x="2304" y="336"/>
                  </a:cubicBezTo>
                  <a:cubicBezTo>
                    <a:pt x="2544" y="152"/>
                    <a:pt x="2688" y="76"/>
                    <a:pt x="2832" y="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5" name="Freeform 3"/>
            <p:cNvSpPr>
              <a:spLocks/>
            </p:cNvSpPr>
            <p:nvPr/>
          </p:nvSpPr>
          <p:spPr bwMode="auto">
            <a:xfrm>
              <a:off x="3504" y="1344"/>
              <a:ext cx="624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624" y="384"/>
                </a:cxn>
              </a:cxnLst>
              <a:rect l="0" t="0" r="r" b="b"/>
              <a:pathLst>
                <a:path w="624" h="384">
                  <a:moveTo>
                    <a:pt x="0" y="0"/>
                  </a:moveTo>
                  <a:cubicBezTo>
                    <a:pt x="44" y="88"/>
                    <a:pt x="88" y="176"/>
                    <a:pt x="192" y="240"/>
                  </a:cubicBezTo>
                  <a:cubicBezTo>
                    <a:pt x="296" y="304"/>
                    <a:pt x="460" y="344"/>
                    <a:pt x="624" y="384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69925" y="4764088"/>
            <a:ext cx="2560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Absolute minimum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600200" y="2438400"/>
            <a:ext cx="21364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Local maximum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819400" y="3886200"/>
            <a:ext cx="2091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Local minimum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800600" y="990600"/>
            <a:ext cx="2605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Absolute maximum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724400" y="1447800"/>
            <a:ext cx="28321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(also local maximum)</a:t>
            </a:r>
          </a:p>
        </p:txBody>
      </p:sp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3" name="Equation" r:id="rId3" imgW="190440" imgH="139680" progId="Equation.DSMT4">
                  <p:embed/>
                </p:oleObj>
              </mc:Choice>
              <mc:Fallback>
                <p:oleObj name="Equation" r:id="rId3" imgW="19044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  <p:bldP spid="33800" grpId="0" autoUpdateAnimBg="0"/>
      <p:bldP spid="33802" grpId="0" autoUpdateAnimBg="0"/>
      <p:bldP spid="33803" grpId="0" autoUpdateAnimBg="0"/>
      <p:bldP spid="338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3N9E4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257800" cy="3505200"/>
          </a:xfrm>
          <a:prstGeom prst="rect">
            <a:avLst/>
          </a:prstGeom>
          <a:noFill/>
        </p:spPr>
      </p:pic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914400" y="4343400"/>
          <a:ext cx="1371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4" imgW="419100" imgH="228600" progId="Equation.DSMT4">
                  <p:embed/>
                </p:oleObj>
              </mc:Choice>
              <mc:Fallback>
                <p:oleObj name="Equation" r:id="rId4" imgW="4191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1371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671513" y="5181600"/>
          <a:ext cx="203676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tion" r:id="rId6" imgW="622030" imgH="253890" progId="Equation.DSMT4">
                  <p:embed/>
                </p:oleObj>
              </mc:Choice>
              <mc:Fallback>
                <p:oleObj name="Equation" r:id="rId6" imgW="622030" imgH="25389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5181600"/>
                        <a:ext cx="2036762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5895975" y="1828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4495800" y="4648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251325" y="4992688"/>
            <a:ext cx="2577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Absolute Minimum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096000" y="2133600"/>
            <a:ext cx="14481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Absolute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Maximum</a:t>
            </a:r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tion" r:id="rId8" imgW="190440" imgH="139680" progId="Equation.DSMT4">
                  <p:embed/>
                </p:oleObj>
              </mc:Choice>
              <mc:Fallback>
                <p:oleObj name="Equation" r:id="rId8" imgW="190440" imgH="1396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utoUpdateAnimBg="0"/>
      <p:bldP spid="256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H3N9E4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257800" cy="3505200"/>
          </a:xfrm>
          <a:prstGeom prst="rect">
            <a:avLst/>
          </a:prstGeom>
          <a:noFill/>
        </p:spPr>
      </p:pic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914400" y="4343400"/>
          <a:ext cx="1371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Equation" r:id="rId4" imgW="419100" imgH="228600" progId="Equation.DSMT4">
                  <p:embed/>
                </p:oleObj>
              </mc:Choice>
              <mc:Fallback>
                <p:oleObj name="Equation" r:id="rId4" imgW="4191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1371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650875" y="5181600"/>
          <a:ext cx="20780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6" imgW="634725" imgH="253890" progId="Equation.DSMT4">
                  <p:embed/>
                </p:oleObj>
              </mc:Choice>
              <mc:Fallback>
                <p:oleObj name="Equation" r:id="rId6" imgW="634725" imgH="25389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5181600"/>
                        <a:ext cx="2078038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5895975" y="1828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4495800" y="4648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251325" y="4992688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Minimum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096000" y="2133600"/>
            <a:ext cx="14481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Absolute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Maximum</a:t>
            </a:r>
          </a:p>
        </p:txBody>
      </p:sp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8" imgW="190440" imgH="139680" progId="Equation.DSMT4">
                  <p:embed/>
                </p:oleObj>
              </mc:Choice>
              <mc:Fallback>
                <p:oleObj name="Equation" r:id="rId8" imgW="190440" imgH="1396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utoUpdateAnimBg="0"/>
      <p:bldP spid="2663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H3N9E4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257800" cy="3505200"/>
          </a:xfrm>
          <a:prstGeom prst="rect">
            <a:avLst/>
          </a:prstGeom>
          <a:noFill/>
        </p:spPr>
      </p:pic>
      <p:graphicFrame>
        <p:nvGraphicFramePr>
          <p:cNvPr id="46080" name="Object 1024"/>
          <p:cNvGraphicFramePr>
            <a:graphicFrameLocks noChangeAspect="1"/>
          </p:cNvGraphicFramePr>
          <p:nvPr/>
        </p:nvGraphicFramePr>
        <p:xfrm>
          <a:off x="914400" y="4343400"/>
          <a:ext cx="1371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Equation" r:id="rId4" imgW="419100" imgH="228600" progId="Equation.DSMT4">
                  <p:embed/>
                </p:oleObj>
              </mc:Choice>
              <mc:Fallback>
                <p:oleObj name="Equation" r:id="rId4" imgW="4191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1371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" name="Object 1025"/>
          <p:cNvGraphicFramePr>
            <a:graphicFrameLocks noChangeAspect="1"/>
          </p:cNvGraphicFramePr>
          <p:nvPr/>
        </p:nvGraphicFramePr>
        <p:xfrm>
          <a:off x="650875" y="5181600"/>
          <a:ext cx="20780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6" imgW="634725" imgH="253890" progId="Equation.DSMT4">
                  <p:embed/>
                </p:oleObj>
              </mc:Choice>
              <mc:Fallback>
                <p:oleObj name="Equation" r:id="rId6" imgW="634725" imgH="25389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5181600"/>
                        <a:ext cx="2078038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895975" y="1828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4495800" y="4648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251325" y="4992688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Minimum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096000" y="2133600"/>
            <a:ext cx="14481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Maximum</a:t>
            </a:r>
          </a:p>
        </p:txBody>
      </p:sp>
      <p:graphicFrame>
        <p:nvGraphicFramePr>
          <p:cNvPr id="46082" name="Object 102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8" imgW="190440" imgH="139680" progId="Equation.DSMT4">
                  <p:embed/>
                </p:oleObj>
              </mc:Choice>
              <mc:Fallback>
                <p:oleObj name="Equation" r:id="rId8" imgW="190440" imgH="1396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utoUpdateAnimBg="0"/>
      <p:bldP spid="2868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4478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505" y="990600"/>
          <a:ext cx="895149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Equation" r:id="rId4" imgW="4724400" imgH="482600" progId="Equation.DSMT4">
                  <p:embed/>
                </p:oleObj>
              </mc:Choice>
              <mc:Fallback>
                <p:oleObj name="Equation" r:id="rId4" imgW="4724400" imgH="482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05" y="990600"/>
                        <a:ext cx="895149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228600" y="2133600"/>
          <a:ext cx="54229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6" imgW="2489200" imgH="1993900" progId="Equation.DSMT4">
                  <p:embed/>
                </p:oleObj>
              </mc:Choice>
              <mc:Fallback>
                <p:oleObj name="Equation" r:id="rId6" imgW="2489200" imgH="19939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5422900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279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 2</vt:lpstr>
      <vt:lpstr>Office Theme</vt:lpstr>
      <vt:lpstr>Equation</vt:lpstr>
      <vt:lpstr>PowerPoint Presentation</vt:lpstr>
      <vt:lpstr>Terminology</vt:lpstr>
      <vt:lpstr>Terminology cont…</vt:lpstr>
      <vt:lpstr>Difference between Relative and Absolute</vt:lpstr>
      <vt:lpstr>PowerPoint Presentation</vt:lpstr>
      <vt:lpstr>PowerPoint Presentation</vt:lpstr>
      <vt:lpstr>PowerPoint Presentation</vt:lpstr>
      <vt:lpstr>PowerPoint Presentation</vt:lpstr>
      <vt:lpstr>Example</vt:lpstr>
      <vt:lpstr>Example</vt:lpstr>
      <vt:lpstr>Example</vt:lpstr>
      <vt:lpstr>PowerPoint Presentation</vt:lpstr>
      <vt:lpstr>Example</vt:lpstr>
      <vt:lpstr>Example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51</cp:revision>
  <dcterms:created xsi:type="dcterms:W3CDTF">2011-09-30T13:24:19Z</dcterms:created>
  <dcterms:modified xsi:type="dcterms:W3CDTF">2018-10-15T16:37:31Z</dcterms:modified>
</cp:coreProperties>
</file>