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60" r:id="rId6"/>
    <p:sldId id="259" r:id="rId7"/>
    <p:sldId id="270" r:id="rId8"/>
    <p:sldId id="262" r:id="rId9"/>
    <p:sldId id="267" r:id="rId10"/>
    <p:sldId id="266" r:id="rId11"/>
    <p:sldId id="265" r:id="rId12"/>
    <p:sldId id="268" r:id="rId13"/>
    <p:sldId id="271" r:id="rId14"/>
    <p:sldId id="273" r:id="rId15"/>
    <p:sldId id="274" r:id="rId16"/>
    <p:sldId id="279" r:id="rId17"/>
    <p:sldId id="275" r:id="rId18"/>
    <p:sldId id="278" r:id="rId19"/>
    <p:sldId id="281" r:id="rId20"/>
    <p:sldId id="280" r:id="rId21"/>
    <p:sldId id="272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A1E-D9C2-4FB3-BFE9-01B8A60523B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C6E-5B8C-43EA-B610-07ABD091B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A1E-D9C2-4FB3-BFE9-01B8A60523B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C6E-5B8C-43EA-B610-07ABD091B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A1E-D9C2-4FB3-BFE9-01B8A60523B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C6E-5B8C-43EA-B610-07ABD091B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A1E-D9C2-4FB3-BFE9-01B8A60523B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C6E-5B8C-43EA-B610-07ABD091B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A1E-D9C2-4FB3-BFE9-01B8A60523B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C6E-5B8C-43EA-B610-07ABD091B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A1E-D9C2-4FB3-BFE9-01B8A60523B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C6E-5B8C-43EA-B610-07ABD091B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A1E-D9C2-4FB3-BFE9-01B8A60523B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C6E-5B8C-43EA-B610-07ABD091B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A1E-D9C2-4FB3-BFE9-01B8A60523B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C6E-5B8C-43EA-B610-07ABD091B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A1E-D9C2-4FB3-BFE9-01B8A60523B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C6E-5B8C-43EA-B610-07ABD091B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A1E-D9C2-4FB3-BFE9-01B8A60523B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C6E-5B8C-43EA-B610-07ABD091B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A1E-D9C2-4FB3-BFE9-01B8A60523B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C6E-5B8C-43EA-B610-07ABD091B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B0A1E-D9C2-4FB3-BFE9-01B8A60523B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FC6E-5B8C-43EA-B610-07ABD091B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trek.com/Help/Glossary.aspx?Target=quartile" TargetMode="External"/><Relationship Id="rId2" Type="http://schemas.openxmlformats.org/officeDocument/2006/relationships/hyperlink" Target="http://stattrek.com/Help/Glossary.aspx?Target=Interquartile%20ran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2"/>
            <a:ext cx="8229600" cy="792162"/>
          </a:xfrm>
        </p:spPr>
        <p:txBody>
          <a:bodyPr/>
          <a:lstStyle/>
          <a:p>
            <a:r>
              <a:rPr lang="en-US" dirty="0" smtClean="0"/>
              <a:t>Lesson Plan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23" y="728534"/>
            <a:ext cx="8229600" cy="2362200"/>
          </a:xfrm>
        </p:spPr>
        <p:txBody>
          <a:bodyPr/>
          <a:lstStyle/>
          <a:p>
            <a:r>
              <a:rPr lang="en-US" dirty="0" smtClean="0"/>
              <a:t>Go over the 3 types of graphs</a:t>
            </a:r>
          </a:p>
          <a:p>
            <a:r>
              <a:rPr lang="en-US" dirty="0" smtClean="0"/>
              <a:t>Show video on histograms</a:t>
            </a:r>
          </a:p>
          <a:p>
            <a:r>
              <a:rPr lang="en-US" dirty="0" smtClean="0"/>
              <a:t>Do line plot with student ages</a:t>
            </a:r>
          </a:p>
          <a:p>
            <a:r>
              <a:rPr lang="en-US" dirty="0" smtClean="0"/>
              <a:t>Cover box and whisker plot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2058" y="3041855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Lesson Plan Day 2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85137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 over PPT</a:t>
            </a:r>
          </a:p>
          <a:p>
            <a:r>
              <a:rPr lang="en-US" dirty="0" smtClean="0"/>
              <a:t>Go over finding standard deviation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922224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Lesson Plan Day 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2561" y="5756788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 over PPT (68-95-99.7 Rule)</a:t>
            </a:r>
          </a:p>
        </p:txBody>
      </p:sp>
    </p:spTree>
    <p:extLst>
      <p:ext uri="{BB962C8B-B14F-4D97-AF65-F5344CB8AC3E}">
        <p14:creationId xmlns:p14="http://schemas.microsoft.com/office/powerpoint/2010/main" val="42489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Shape of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Skewness</a:t>
            </a:r>
            <a:r>
              <a:rPr lang="en-US" sz="2800" dirty="0"/>
              <a:t>. When they are displayed graphically, some distributions have many more observations on one side of the graph than the other. </a:t>
            </a:r>
            <a:endParaRPr lang="en-US" sz="2800" dirty="0" smtClean="0"/>
          </a:p>
          <a:p>
            <a:r>
              <a:rPr lang="en-US" sz="2800" dirty="0" smtClean="0"/>
              <a:t>Distributions </a:t>
            </a:r>
            <a:r>
              <a:rPr lang="en-US" sz="2800" dirty="0"/>
              <a:t>with fewer observations on the right a</a:t>
            </a:r>
            <a:r>
              <a:rPr lang="en-US" sz="2800" dirty="0" smtClean="0"/>
              <a:t>re </a:t>
            </a:r>
            <a:r>
              <a:rPr lang="en-US" sz="2800" dirty="0"/>
              <a:t>said to be </a:t>
            </a:r>
            <a:r>
              <a:rPr lang="en-US" sz="2800" dirty="0" smtClean="0"/>
              <a:t>positively skewed or </a:t>
            </a:r>
            <a:r>
              <a:rPr lang="en-US" sz="2800" b="1" dirty="0" smtClean="0"/>
              <a:t>skewed </a:t>
            </a:r>
            <a:r>
              <a:rPr lang="en-US" sz="2800" b="1" dirty="0"/>
              <a:t>right</a:t>
            </a:r>
            <a:r>
              <a:rPr lang="en-US" sz="2800" dirty="0"/>
              <a:t>;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D</a:t>
            </a:r>
            <a:r>
              <a:rPr lang="en-US" sz="2800" dirty="0" smtClean="0"/>
              <a:t>istributions </a:t>
            </a:r>
            <a:r>
              <a:rPr lang="en-US" sz="2800" dirty="0"/>
              <a:t>with fewer observations on the left </a:t>
            </a:r>
            <a:r>
              <a:rPr lang="en-US" sz="2800" dirty="0" smtClean="0"/>
              <a:t>are </a:t>
            </a:r>
            <a:r>
              <a:rPr lang="en-US" sz="2800" dirty="0"/>
              <a:t>said to be </a:t>
            </a:r>
            <a:r>
              <a:rPr lang="en-US" sz="2800" dirty="0" smtClean="0"/>
              <a:t>negatively skewed or </a:t>
            </a:r>
            <a:r>
              <a:rPr lang="en-US" sz="2800" b="1" dirty="0" smtClean="0"/>
              <a:t>skewed </a:t>
            </a:r>
            <a:r>
              <a:rPr lang="en-US" sz="2800" b="1" dirty="0"/>
              <a:t>left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pic>
        <p:nvPicPr>
          <p:cNvPr id="3074" name="Picture 2" descr="Image result for skew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5" y="4953000"/>
            <a:ext cx="613694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5265" t="28622" r="33900" b="25920"/>
          <a:stretch/>
        </p:blipFill>
        <p:spPr bwMode="auto">
          <a:xfrm>
            <a:off x="6912884" y="4618703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363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Shape of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Uniform</a:t>
            </a:r>
            <a:r>
              <a:rPr lang="en-US" sz="2800" dirty="0"/>
              <a:t>. When the observations in a set of data are equally spread across the range of the distribution, the distribution is called a </a:t>
            </a:r>
            <a:r>
              <a:rPr lang="en-US" sz="2800" b="1" dirty="0"/>
              <a:t>uniform distribution</a:t>
            </a:r>
            <a:r>
              <a:rPr lang="en-US" sz="2800" dirty="0"/>
              <a:t>. A uniform distribution has no clear peaks.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589" t="52192" r="56629" b="25921"/>
          <a:stretch/>
        </p:blipFill>
        <p:spPr bwMode="auto">
          <a:xfrm>
            <a:off x="1508211" y="2971800"/>
            <a:ext cx="6127577" cy="34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8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Shape of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Outliers</a:t>
            </a:r>
            <a:r>
              <a:rPr lang="en-US" sz="2800" dirty="0"/>
              <a:t>. Sometimes, distributions are characterized by extreme values that differ greatly from the other observations. These extreme values are called outliers.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All of </a:t>
            </a:r>
            <a:r>
              <a:rPr lang="en-US" sz="2800" dirty="0"/>
              <a:t>the </a:t>
            </a:r>
            <a:r>
              <a:rPr lang="en-US" sz="2800" dirty="0" smtClean="0"/>
              <a:t>above observations </a:t>
            </a:r>
            <a:r>
              <a:rPr lang="en-US" sz="2800" dirty="0"/>
              <a:t>fall between 0 and </a:t>
            </a:r>
            <a:r>
              <a:rPr lang="en-US" sz="2800" dirty="0" smtClean="0"/>
              <a:t>4, except for the one 9.  </a:t>
            </a:r>
          </a:p>
          <a:p>
            <a:r>
              <a:rPr lang="en-US" sz="2800" dirty="0" smtClean="0"/>
              <a:t>As </a:t>
            </a:r>
            <a:r>
              <a:rPr lang="en-US" sz="2800" dirty="0"/>
              <a:t>a "rule of thumb", </a:t>
            </a:r>
            <a:r>
              <a:rPr lang="en-US" sz="2800" dirty="0" smtClean="0"/>
              <a:t>a </a:t>
            </a:r>
            <a:r>
              <a:rPr lang="en-US" sz="2800" dirty="0"/>
              <a:t>value is often considered to be an outlier if it is at least 1.5 </a:t>
            </a:r>
            <a:r>
              <a:rPr lang="en-US" sz="2800" dirty="0">
                <a:hlinkClick r:id="rId2"/>
              </a:rPr>
              <a:t>interquartile ranges</a:t>
            </a:r>
            <a:r>
              <a:rPr lang="en-US" sz="2800" dirty="0"/>
              <a:t> below the </a:t>
            </a:r>
            <a:r>
              <a:rPr lang="en-US" sz="2800" dirty="0" err="1"/>
              <a:t>first</a:t>
            </a:r>
            <a:r>
              <a:rPr lang="en-US" sz="2800" dirty="0" err="1">
                <a:hlinkClick r:id="rId3"/>
              </a:rPr>
              <a:t>quartile</a:t>
            </a:r>
            <a:r>
              <a:rPr lang="en-US" sz="2800" dirty="0"/>
              <a:t> (Q1), or at least 1.5 interquartile ranges above the third quartile (Q3).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3397" t="45293" r="18603" b="35313"/>
          <a:stretch/>
        </p:blipFill>
        <p:spPr bwMode="auto">
          <a:xfrm>
            <a:off x="685800" y="2286000"/>
            <a:ext cx="502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Image result for outlier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t="34653" r="30026" b="42013"/>
          <a:stretch/>
        </p:blipFill>
        <p:spPr bwMode="auto">
          <a:xfrm>
            <a:off x="609600" y="2286000"/>
            <a:ext cx="7086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5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48734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Arial Rounded MT Bold" pitchFamily="34" charset="0"/>
              </a:rPr>
              <a:t>Inference and Conclusions from Data</a:t>
            </a:r>
            <a:endParaRPr lang="en-US" sz="2800" b="1" u="sng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3820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Other than visually inspecting the graphs of data, we can analyze and compare the Center and the Spread of the data.</a:t>
            </a:r>
            <a:r>
              <a:rPr lang="en-US" sz="2400" i="1" dirty="0" smtClean="0">
                <a:latin typeface="Arial Rounded MT Bold" pitchFamily="34" charset="0"/>
              </a:rPr>
              <a:t> Measures of center are mean, median, and mode, and for spread  we use IQR, range,  and standard deviation.  </a:t>
            </a:r>
            <a:endParaRPr lang="en-US" sz="2400" i="1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Arial Rounded MT Bold" pitchFamily="34" charset="0"/>
              </a:rPr>
              <a:t>Measures of Center</a:t>
            </a:r>
          </a:p>
          <a:p>
            <a:pPr>
              <a:buFont typeface="Arial" pitchFamily="34" charset="0"/>
              <a:buChar char="•"/>
            </a:pPr>
            <a:r>
              <a:rPr lang="en-US" sz="2800" b="1" u="sng" dirty="0" smtClean="0">
                <a:latin typeface="Arial Rounded MT Bold" pitchFamily="34" charset="0"/>
              </a:rPr>
              <a:t>Mean (     ):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add all the values and divide by the number of data values – BALANCING POINT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u="sng" dirty="0" smtClean="0">
                <a:latin typeface="Arial Rounded MT Bold" pitchFamily="34" charset="0"/>
              </a:rPr>
              <a:t>Median:  </a:t>
            </a:r>
            <a:r>
              <a:rPr lang="en-US" sz="2800" dirty="0" smtClean="0">
                <a:latin typeface="Arial Rounded MT Bold" pitchFamily="34" charset="0"/>
              </a:rPr>
              <a:t>middle value of an ordered set of data – SPLITS DATA IN HALF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u="sng" dirty="0" smtClean="0">
                <a:latin typeface="Arial Rounded MT Bold" pitchFamily="34" charset="0"/>
              </a:rPr>
              <a:t>Mode</a:t>
            </a:r>
            <a:r>
              <a:rPr lang="en-US" sz="2800" dirty="0" smtClean="0">
                <a:latin typeface="Arial Rounded MT Bold" pitchFamily="34" charset="0"/>
              </a:rPr>
              <a:t>- Most (Peaks)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883013"/>
              </p:ext>
            </p:extLst>
          </p:nvPr>
        </p:nvGraphicFramePr>
        <p:xfrm>
          <a:off x="1828800" y="3505200"/>
          <a:ext cx="331857" cy="56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26720" imgH="215640" progId="Equation.DSMT4">
                  <p:embed/>
                </p:oleObj>
              </mc:Choice>
              <mc:Fallback>
                <p:oleObj name="Equation" r:id="rId3" imgW="12672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331857" cy="562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4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48734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Arial Rounded MT Bold" pitchFamily="34" charset="0"/>
              </a:rPr>
              <a:t>Inference and Conclusions from Data</a:t>
            </a:r>
            <a:endParaRPr lang="en-US" sz="2800" b="1" u="sng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3820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Other than visually inspecting the graphs of data, we can analyze and compare the Center and the Spread of the data.</a:t>
            </a:r>
            <a:r>
              <a:rPr lang="en-US" sz="2400" i="1" dirty="0" smtClean="0">
                <a:latin typeface="Arial Rounded MT Bold" pitchFamily="34" charset="0"/>
              </a:rPr>
              <a:t> Measures of center are mean, median, and mode, and for spread  we use IQR, range,  and standard deviation.  </a:t>
            </a:r>
            <a:endParaRPr lang="en-US" sz="2400" i="1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Arial Rounded MT Bold" pitchFamily="34" charset="0"/>
              </a:rPr>
              <a:t>Measures of Spread</a:t>
            </a:r>
          </a:p>
          <a:p>
            <a:pPr>
              <a:buFont typeface="Arial" pitchFamily="34" charset="0"/>
              <a:buChar char="•"/>
            </a:pPr>
            <a:r>
              <a:rPr lang="en-US" sz="2800" b="1" u="sng" dirty="0" smtClean="0">
                <a:latin typeface="Arial Rounded MT Bold" pitchFamily="34" charset="0"/>
              </a:rPr>
              <a:t>IQR (Inner Quartile Range):  </a:t>
            </a:r>
            <a:r>
              <a:rPr lang="en-US" sz="2800" dirty="0" smtClean="0">
                <a:latin typeface="Arial Rounded MT Bold" pitchFamily="34" charset="0"/>
              </a:rPr>
              <a:t>Q3-Q1</a:t>
            </a:r>
          </a:p>
          <a:p>
            <a:pPr>
              <a:buFont typeface="Arial" pitchFamily="34" charset="0"/>
              <a:buChar char="•"/>
            </a:pPr>
            <a:r>
              <a:rPr lang="en-US" sz="2800" b="1" u="sng" dirty="0" smtClean="0">
                <a:latin typeface="Arial Rounded MT Bold" pitchFamily="34" charset="0"/>
              </a:rPr>
              <a:t>Range:  </a:t>
            </a:r>
            <a:r>
              <a:rPr lang="en-US" sz="2800" dirty="0" smtClean="0">
                <a:latin typeface="Arial Rounded MT Bold" pitchFamily="34" charset="0"/>
              </a:rPr>
              <a:t>Max - Min</a:t>
            </a:r>
          </a:p>
          <a:p>
            <a:pPr>
              <a:buFont typeface="Arial" pitchFamily="34" charset="0"/>
              <a:buChar char="•"/>
            </a:pPr>
            <a:r>
              <a:rPr lang="en-US" sz="2800" u="sng" dirty="0" smtClean="0">
                <a:latin typeface="Arial Rounded MT Bold" pitchFamily="34" charset="0"/>
              </a:rPr>
              <a:t>Standard Deviation</a:t>
            </a:r>
            <a:r>
              <a:rPr lang="en-US" sz="2800" dirty="0" smtClean="0">
                <a:latin typeface="Arial Rounded MT Bold" pitchFamily="34" charset="0"/>
              </a:rPr>
              <a:t>: square root of the variance;  measure of how spread out the data are from the mean.</a:t>
            </a:r>
          </a:p>
          <a:p>
            <a:endParaRPr lang="en-US" sz="28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and Standard Deviation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576682"/>
              </p:ext>
            </p:extLst>
          </p:nvPr>
        </p:nvGraphicFramePr>
        <p:xfrm>
          <a:off x="898525" y="1547813"/>
          <a:ext cx="3151188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1206360" imgH="685800" progId="Equation.DSMT4">
                  <p:embed/>
                </p:oleObj>
              </mc:Choice>
              <mc:Fallback>
                <p:oleObj name="Equation" r:id="rId3" imgW="1206360" imgH="685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547813"/>
                        <a:ext cx="3151188" cy="1789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189774"/>
              </p:ext>
            </p:extLst>
          </p:nvPr>
        </p:nvGraphicFramePr>
        <p:xfrm>
          <a:off x="844550" y="3810000"/>
          <a:ext cx="328295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1257120" imgH="736560" progId="Equation.DSMT4">
                  <p:embed/>
                </p:oleObj>
              </mc:Choice>
              <mc:Fallback>
                <p:oleObj name="Equation" r:id="rId5" imgW="1257120" imgH="7365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3810000"/>
                        <a:ext cx="3282950" cy="1922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2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633"/>
            <a:ext cx="8229600" cy="872276"/>
          </a:xfrm>
        </p:spPr>
        <p:txBody>
          <a:bodyPr>
            <a:noAutofit/>
          </a:bodyPr>
          <a:lstStyle/>
          <a:p>
            <a:r>
              <a:rPr lang="en-US" sz="3600" dirty="0" smtClean="0"/>
              <a:t>Relationship between mean and standard deviation</a:t>
            </a:r>
            <a:endParaRPr lang="en-US" sz="3600" dirty="0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529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828275"/>
              </p:ext>
            </p:extLst>
          </p:nvPr>
        </p:nvGraphicFramePr>
        <p:xfrm>
          <a:off x="226142" y="958909"/>
          <a:ext cx="8915400" cy="117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3860640" imgH="507960" progId="Equation.DSMT4">
                  <p:embed/>
                </p:oleObj>
              </mc:Choice>
              <mc:Fallback>
                <p:oleObj name="Equation" r:id="rId4" imgW="386064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42" y="958909"/>
                        <a:ext cx="8915400" cy="1171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89044"/>
              </p:ext>
            </p:extLst>
          </p:nvPr>
        </p:nvGraphicFramePr>
        <p:xfrm>
          <a:off x="152400" y="6400800"/>
          <a:ext cx="8534400" cy="31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6" imgW="4838400" imgH="177480" progId="Equation.DSMT4">
                  <p:embed/>
                </p:oleObj>
              </mc:Choice>
              <mc:Fallback>
                <p:oleObj name="Equation" r:id="rId6" imgW="483840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400800"/>
                        <a:ext cx="8534400" cy="312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26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(68-95-99.7 Rule)</a:t>
            </a:r>
          </a:p>
        </p:txBody>
      </p:sp>
      <p:pic>
        <p:nvPicPr>
          <p:cNvPr id="409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0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 of IQR vs </a:t>
            </a:r>
            <a:r>
              <a:rPr lang="en-US" dirty="0"/>
              <a:t>N</a:t>
            </a:r>
            <a:r>
              <a:rPr lang="en-US" dirty="0" smtClean="0"/>
              <a:t>ormal </a:t>
            </a:r>
            <a:r>
              <a:rPr lang="en-US" dirty="0"/>
              <a:t>D</a:t>
            </a:r>
            <a:r>
              <a:rPr lang="en-US" dirty="0" smtClean="0"/>
              <a:t>istribution</a:t>
            </a:r>
            <a:endParaRPr lang="en-US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7174"/>
            <a:ext cx="5254625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9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Statistics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79248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Distributions And Their Shapes</a:t>
            </a:r>
            <a:endParaRPr lang="en-US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68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When looking at the distribution of a set of data, you want to focus on the center and 2 other key characteristics: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Shape 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Spread</a:t>
            </a:r>
          </a:p>
          <a:p>
            <a:endParaRPr lang="en-US" sz="2400" dirty="0">
              <a:latin typeface="Arial Rounded MT Bold" pitchFamily="34" charset="0"/>
            </a:endParaRPr>
          </a:p>
          <a:p>
            <a:r>
              <a:rPr lang="en-US" sz="2400" b="1" u="sng" dirty="0" smtClean="0">
                <a:latin typeface="Arial Rounded MT Bold" pitchFamily="34" charset="0"/>
              </a:rPr>
              <a:t>Shape</a:t>
            </a:r>
            <a:r>
              <a:rPr lang="en-US" sz="2400" dirty="0" smtClean="0">
                <a:latin typeface="Arial Rounded MT Bold" pitchFamily="34" charset="0"/>
              </a:rPr>
              <a:t> – </a:t>
            </a:r>
            <a:r>
              <a:rPr lang="en-US" sz="2200" dirty="0" smtClean="0">
                <a:latin typeface="Arial Rounded MT Bold" pitchFamily="34" charset="0"/>
              </a:rPr>
              <a:t>look at a histogram, </a:t>
            </a:r>
            <a:r>
              <a:rPr lang="en-US" sz="2200" dirty="0" err="1" smtClean="0">
                <a:latin typeface="Arial Rounded MT Bold" pitchFamily="34" charset="0"/>
              </a:rPr>
              <a:t>dotplot</a:t>
            </a:r>
            <a:r>
              <a:rPr lang="en-US" sz="2200" dirty="0" smtClean="0">
                <a:latin typeface="Arial Rounded MT Bold" pitchFamily="34" charset="0"/>
              </a:rPr>
              <a:t>, or boxplot of the data</a:t>
            </a:r>
          </a:p>
          <a:p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3" name="Picture 8" descr="835CB6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581400"/>
            <a:ext cx="2748831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F17B2BC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36" y="3581400"/>
            <a:ext cx="2748831" cy="235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90B7F92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3581400"/>
            <a:ext cx="3165321" cy="2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" y="31242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Eurostile" pitchFamily="34" charset="0"/>
              </a:rPr>
              <a:t>   Symmetric                            Skewed </a:t>
            </a:r>
            <a:r>
              <a:rPr lang="en-US" sz="2000" dirty="0">
                <a:latin typeface="Eurostile" pitchFamily="34" charset="0"/>
              </a:rPr>
              <a:t>Left                         Skewed Right</a:t>
            </a:r>
          </a:p>
        </p:txBody>
      </p:sp>
    </p:spTree>
    <p:extLst>
      <p:ext uri="{BB962C8B-B14F-4D97-AF65-F5344CB8AC3E}">
        <p14:creationId xmlns:p14="http://schemas.microsoft.com/office/powerpoint/2010/main" val="64772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http://stattrek.com/statistics/charts/data-patterns.aspx?tutorial=ap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r>
              <a:rPr lang="en-US" b="1" dirty="0" smtClean="0"/>
              <a:t>As stated before, statistics </a:t>
            </a:r>
            <a:r>
              <a:rPr lang="en-US" b="1" dirty="0"/>
              <a:t>is all about data.  Without data to talk about or to analyze or to question, statistics would not exist.  </a:t>
            </a:r>
            <a:endParaRPr lang="en-US" b="1" dirty="0" smtClean="0"/>
          </a:p>
          <a:p>
            <a:r>
              <a:rPr lang="en-US" b="1" dirty="0" smtClean="0"/>
              <a:t>Data sets are </a:t>
            </a:r>
            <a:r>
              <a:rPr lang="en-US" b="1" dirty="0"/>
              <a:t>often summarized by </a:t>
            </a:r>
            <a:r>
              <a:rPr lang="en-US" b="1" dirty="0" smtClean="0"/>
              <a:t>graphs; </a:t>
            </a:r>
            <a:r>
              <a:rPr lang="en-US" b="1" dirty="0"/>
              <a:t>the graphs are the first indicator of variability in the </a:t>
            </a:r>
            <a:r>
              <a:rPr lang="en-US" b="1" dirty="0" smtClean="0"/>
              <a:t>data, and provide a great visual for us to analyze.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Type of Graphs- Dot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r>
              <a:rPr lang="en-US" b="1" cap="small" dirty="0"/>
              <a:t>Dot plots</a:t>
            </a:r>
            <a:r>
              <a:rPr lang="en-US" dirty="0"/>
              <a:t>:  A plot of each data value on a scale or number line.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b="6378"/>
          <a:stretch/>
        </p:blipFill>
        <p:spPr bwMode="auto">
          <a:xfrm>
            <a:off x="152400" y="2133600"/>
            <a:ext cx="8763000" cy="464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Type of Graphs-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/>
          <a:lstStyle/>
          <a:p>
            <a:pPr lvl="0"/>
            <a:r>
              <a:rPr lang="en-US" b="1" cap="small" dirty="0"/>
              <a:t>Histograms</a:t>
            </a:r>
            <a:r>
              <a:rPr lang="en-US" dirty="0"/>
              <a:t>:  A graph of data that groups the data based on intervals and represents the data in each interval by a bar.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670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Type of Graphs- Box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/>
          <a:lstStyle/>
          <a:p>
            <a:pPr lvl="0"/>
            <a:r>
              <a:rPr lang="en-US" b="1" cap="small" dirty="0"/>
              <a:t>Box plots</a:t>
            </a:r>
            <a:r>
              <a:rPr lang="en-US" dirty="0"/>
              <a:t>:  A graph that provides a picture of the data ordered and divided into four intervals that each contains approximately </a:t>
            </a:r>
            <a:r>
              <a:rPr lang="en-US" dirty="0" smtClean="0"/>
              <a:t>25% </a:t>
            </a:r>
            <a:r>
              <a:rPr lang="en-US" dirty="0"/>
              <a:t>of the data.  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6172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Shape of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/>
          </a:bodyPr>
          <a:lstStyle/>
          <a:p>
            <a:r>
              <a:rPr lang="en-US" sz="2800" b="1" dirty="0"/>
              <a:t>Symmetry</a:t>
            </a:r>
            <a:r>
              <a:rPr lang="en-US" sz="2800" dirty="0"/>
              <a:t>. When it is graphed, a symmetric distribution can be divided at the center so that each half is a mirror image of the other.</a:t>
            </a:r>
          </a:p>
          <a:p>
            <a:endParaRPr lang="en-US" sz="2800" dirty="0"/>
          </a:p>
        </p:txBody>
      </p:sp>
      <p:pic>
        <p:nvPicPr>
          <p:cNvPr id="1026" name="Picture 2" descr="7588d6507c1315bd04332b326df7bec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680"/>
            <a:ext cx="3061515" cy="221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10448"/>
            <a:ext cx="3457272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4953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Roughly or somewhat symmetric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290115" y="4459834"/>
            <a:ext cx="2168013" cy="2321966"/>
            <a:chOff x="3290115" y="4459834"/>
            <a:chExt cx="2120085" cy="2245766"/>
          </a:xfrm>
        </p:grpSpPr>
        <p:pic>
          <p:nvPicPr>
            <p:cNvPr id="1028" name="Picture 4" descr="Image result for roughly symmetric data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11" b="6355"/>
            <a:stretch/>
          </p:blipFill>
          <p:spPr bwMode="auto">
            <a:xfrm>
              <a:off x="3290115" y="4459834"/>
              <a:ext cx="2120085" cy="2245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29000" y="6324600"/>
              <a:ext cx="1905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Bell-shaped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Shape of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Number </a:t>
            </a:r>
            <a:r>
              <a:rPr lang="en-US" sz="2800" b="1" dirty="0"/>
              <a:t>of peaks</a:t>
            </a:r>
            <a:r>
              <a:rPr lang="en-US" sz="2800" dirty="0"/>
              <a:t>. Distributions can have few or many peaks. Distributions with one clear peak are called </a:t>
            </a:r>
            <a:r>
              <a:rPr lang="en-US" sz="2800" b="1" dirty="0" err="1"/>
              <a:t>unimodal</a:t>
            </a:r>
            <a:r>
              <a:rPr lang="en-US" sz="2800" dirty="0"/>
              <a:t>, and distributions with two clear peaks are called </a:t>
            </a:r>
            <a:r>
              <a:rPr lang="en-US" sz="2800" b="1" dirty="0"/>
              <a:t>bimodal</a:t>
            </a:r>
            <a:r>
              <a:rPr lang="en-US" sz="2800" dirty="0"/>
              <a:t>. When a symmetric distribution has a single peak at the center, it is referred to as </a:t>
            </a:r>
            <a:r>
              <a:rPr lang="en-US" sz="2800" b="1" dirty="0"/>
              <a:t>bell-shaped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pic>
        <p:nvPicPr>
          <p:cNvPr id="4" name="Picture 2" descr="7588d6507c1315bd04332b326df7bec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" y="3281516"/>
            <a:ext cx="3061515" cy="221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ell shape around a histogr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 r="22285"/>
          <a:stretch/>
        </p:blipFill>
        <p:spPr bwMode="auto">
          <a:xfrm>
            <a:off x="3290115" y="3124200"/>
            <a:ext cx="276674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67995" t="27584" r="-28605" b="20870"/>
          <a:stretch/>
        </p:blipFill>
        <p:spPr bwMode="auto">
          <a:xfrm>
            <a:off x="6158878" y="3124200"/>
            <a:ext cx="5585430" cy="267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3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639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Calibri</vt:lpstr>
      <vt:lpstr>Eurostile</vt:lpstr>
      <vt:lpstr>Office Theme</vt:lpstr>
      <vt:lpstr>Equation</vt:lpstr>
      <vt:lpstr>MathType 6.0 Equation</vt:lpstr>
      <vt:lpstr>Lesson Plan Day 1</vt:lpstr>
      <vt:lpstr>Statistics</vt:lpstr>
      <vt:lpstr>Introduction</vt:lpstr>
      <vt:lpstr>Type of Graphs- Dot Plots</vt:lpstr>
      <vt:lpstr>Type of Graphs- Histograms</vt:lpstr>
      <vt:lpstr>Type of Graphs- Box Plots</vt:lpstr>
      <vt:lpstr>Day 2</vt:lpstr>
      <vt:lpstr>Shape of Graphs</vt:lpstr>
      <vt:lpstr>Shape of Graphs</vt:lpstr>
      <vt:lpstr>Shape of Graphs</vt:lpstr>
      <vt:lpstr>Shape of Graphs</vt:lpstr>
      <vt:lpstr>Shape of Graphs</vt:lpstr>
      <vt:lpstr>PowerPoint Presentation</vt:lpstr>
      <vt:lpstr>PowerPoint Presentation</vt:lpstr>
      <vt:lpstr>Variance and Standard Deviation</vt:lpstr>
      <vt:lpstr>Day 3</vt:lpstr>
      <vt:lpstr>Relationship between mean and standard deviation</vt:lpstr>
      <vt:lpstr>(68-95-99.7 Rule)</vt:lpstr>
      <vt:lpstr>Visual of IQR vs Normal Distribution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Enayat Qayumi</dc:creator>
  <cp:lastModifiedBy>Qayumi, Enayat</cp:lastModifiedBy>
  <cp:revision>34</cp:revision>
  <dcterms:created xsi:type="dcterms:W3CDTF">2017-08-15T05:11:11Z</dcterms:created>
  <dcterms:modified xsi:type="dcterms:W3CDTF">2019-05-15T21:47:05Z</dcterms:modified>
</cp:coreProperties>
</file>