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8" r:id="rId3"/>
    <p:sldId id="260" r:id="rId4"/>
    <p:sldId id="266" r:id="rId5"/>
    <p:sldId id="267" r:id="rId6"/>
    <p:sldId id="268" r:id="rId7"/>
    <p:sldId id="271" r:id="rId8"/>
    <p:sldId id="261" r:id="rId9"/>
    <p:sldId id="259" r:id="rId10"/>
    <p:sldId id="262" r:id="rId11"/>
    <p:sldId id="263" r:id="rId12"/>
    <p:sldId id="265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81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45.wmf"/><Relationship Id="rId4" Type="http://schemas.openxmlformats.org/officeDocument/2006/relationships/image" Target="../media/image5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3.wmf"/><Relationship Id="rId6" Type="http://schemas.openxmlformats.org/officeDocument/2006/relationships/image" Target="../media/image59.wmf"/><Relationship Id="rId5" Type="http://schemas.openxmlformats.org/officeDocument/2006/relationships/image" Target="../media/image40.wmf"/><Relationship Id="rId4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image" Target="../media/image70.wmf"/><Relationship Id="rId3" Type="http://schemas.openxmlformats.org/officeDocument/2006/relationships/image" Target="../media/image61.wmf"/><Relationship Id="rId7" Type="http://schemas.openxmlformats.org/officeDocument/2006/relationships/image" Target="../media/image64.wmf"/><Relationship Id="rId12" Type="http://schemas.openxmlformats.org/officeDocument/2006/relationships/image" Target="../media/image69.wmf"/><Relationship Id="rId2" Type="http://schemas.openxmlformats.org/officeDocument/2006/relationships/image" Target="../media/image60.wmf"/><Relationship Id="rId1" Type="http://schemas.openxmlformats.org/officeDocument/2006/relationships/image" Target="../media/image43.wmf"/><Relationship Id="rId6" Type="http://schemas.openxmlformats.org/officeDocument/2006/relationships/image" Target="../media/image63.wmf"/><Relationship Id="rId11" Type="http://schemas.openxmlformats.org/officeDocument/2006/relationships/image" Target="../media/image68.wmf"/><Relationship Id="rId5" Type="http://schemas.openxmlformats.org/officeDocument/2006/relationships/image" Target="../media/image53.wmf"/><Relationship Id="rId10" Type="http://schemas.openxmlformats.org/officeDocument/2006/relationships/image" Target="../media/image67.wmf"/><Relationship Id="rId4" Type="http://schemas.openxmlformats.org/officeDocument/2006/relationships/image" Target="../media/image62.wmf"/><Relationship Id="rId9" Type="http://schemas.openxmlformats.org/officeDocument/2006/relationships/image" Target="../media/image66.wmf"/><Relationship Id="rId14" Type="http://schemas.openxmlformats.org/officeDocument/2006/relationships/image" Target="../media/image7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3.wmf"/><Relationship Id="rId6" Type="http://schemas.openxmlformats.org/officeDocument/2006/relationships/image" Target="../media/image42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AB5B-4D21-4F3C-A0F9-1C96540C7963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138B-5CC5-4120-BAFD-4589B8ABC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AB5B-4D21-4F3C-A0F9-1C96540C7963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138B-5CC5-4120-BAFD-4589B8ABC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AB5B-4D21-4F3C-A0F9-1C96540C7963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138B-5CC5-4120-BAFD-4589B8ABC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AB5B-4D21-4F3C-A0F9-1C96540C7963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138B-5CC5-4120-BAFD-4589B8ABC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AB5B-4D21-4F3C-A0F9-1C96540C7963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138B-5CC5-4120-BAFD-4589B8ABC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AB5B-4D21-4F3C-A0F9-1C96540C7963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138B-5CC5-4120-BAFD-4589B8ABC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AB5B-4D21-4F3C-A0F9-1C96540C7963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138B-5CC5-4120-BAFD-4589B8ABC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AB5B-4D21-4F3C-A0F9-1C96540C7963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138B-5CC5-4120-BAFD-4589B8ABC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AB5B-4D21-4F3C-A0F9-1C96540C7963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138B-5CC5-4120-BAFD-4589B8ABC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AB5B-4D21-4F3C-A0F9-1C96540C7963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138B-5CC5-4120-BAFD-4589B8ABC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AB5B-4D21-4F3C-A0F9-1C96540C7963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138B-5CC5-4120-BAFD-4589B8ABC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A81FD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9AB5B-4D21-4F3C-A0F9-1C96540C7963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5138B-5CC5-4120-BAFD-4589B8ABC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4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45.wmf"/><Relationship Id="rId3" Type="http://schemas.openxmlformats.org/officeDocument/2006/relationships/oleObject" Target="../embeddings/oleObject51.bin"/><Relationship Id="rId7" Type="http://schemas.openxmlformats.org/officeDocument/2006/relationships/image" Target="../media/image55.jpeg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2.wmf"/><Relationship Id="rId11" Type="http://schemas.openxmlformats.org/officeDocument/2006/relationships/image" Target="../media/image54.wmf"/><Relationship Id="rId5" Type="http://schemas.openxmlformats.org/officeDocument/2006/relationships/oleObject" Target="../embeddings/oleObject52.bin"/><Relationship Id="rId10" Type="http://schemas.openxmlformats.org/officeDocument/2006/relationships/oleObject" Target="../embeddings/oleObject54.bin"/><Relationship Id="rId4" Type="http://schemas.openxmlformats.org/officeDocument/2006/relationships/image" Target="../media/image51.wmf"/><Relationship Id="rId9" Type="http://schemas.openxmlformats.org/officeDocument/2006/relationships/image" Target="../media/image5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61.bin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58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5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67.bin"/><Relationship Id="rId18" Type="http://schemas.openxmlformats.org/officeDocument/2006/relationships/image" Target="../media/image65.wmf"/><Relationship Id="rId26" Type="http://schemas.openxmlformats.org/officeDocument/2006/relationships/image" Target="../media/image69.wmf"/><Relationship Id="rId3" Type="http://schemas.openxmlformats.org/officeDocument/2006/relationships/oleObject" Target="../embeddings/oleObject62.bin"/><Relationship Id="rId21" Type="http://schemas.openxmlformats.org/officeDocument/2006/relationships/oleObject" Target="../embeddings/oleObject71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69.bin"/><Relationship Id="rId25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4.wmf"/><Relationship Id="rId20" Type="http://schemas.openxmlformats.org/officeDocument/2006/relationships/image" Target="../media/image66.wmf"/><Relationship Id="rId29" Type="http://schemas.openxmlformats.org/officeDocument/2006/relationships/oleObject" Target="../embeddings/oleObject75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66.bin"/><Relationship Id="rId24" Type="http://schemas.openxmlformats.org/officeDocument/2006/relationships/image" Target="../media/image68.wmf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68.bin"/><Relationship Id="rId23" Type="http://schemas.openxmlformats.org/officeDocument/2006/relationships/oleObject" Target="../embeddings/oleObject72.bin"/><Relationship Id="rId28" Type="http://schemas.openxmlformats.org/officeDocument/2006/relationships/image" Target="../media/image70.wmf"/><Relationship Id="rId10" Type="http://schemas.openxmlformats.org/officeDocument/2006/relationships/image" Target="../media/image62.wmf"/><Relationship Id="rId19" Type="http://schemas.openxmlformats.org/officeDocument/2006/relationships/oleObject" Target="../embeddings/oleObject70.bin"/><Relationship Id="rId4" Type="http://schemas.openxmlformats.org/officeDocument/2006/relationships/image" Target="../media/image43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63.wmf"/><Relationship Id="rId22" Type="http://schemas.openxmlformats.org/officeDocument/2006/relationships/image" Target="../media/image67.wmf"/><Relationship Id="rId27" Type="http://schemas.openxmlformats.org/officeDocument/2006/relationships/oleObject" Target="../embeddings/oleObject74.bin"/><Relationship Id="rId30" Type="http://schemas.openxmlformats.org/officeDocument/2006/relationships/image" Target="../media/image7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5.wmf"/><Relationship Id="rId3" Type="http://schemas.openxmlformats.org/officeDocument/2006/relationships/image" Target="../media/image46.gif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066799"/>
          </a:xfrm>
        </p:spPr>
        <p:txBody>
          <a:bodyPr/>
          <a:lstStyle/>
          <a:p>
            <a:r>
              <a:rPr lang="en-US" dirty="0" smtClean="0"/>
              <a:t>Warmup</a:t>
            </a:r>
            <a:endParaRPr lang="en-US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28600" y="1143000"/>
          <a:ext cx="37242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9" name="Equation" r:id="rId3" imgW="1460160" imgH="419040" progId="Equation.DSMT4">
                  <p:embed/>
                </p:oleObj>
              </mc:Choice>
              <mc:Fallback>
                <p:oleObj name="Equation" r:id="rId3" imgW="146016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43000"/>
                        <a:ext cx="372427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5795963" y="1403350"/>
          <a:ext cx="1684337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0" name="Equation" r:id="rId5" imgW="660240" imgH="203040" progId="Equation.DSMT4">
                  <p:embed/>
                </p:oleObj>
              </mc:Choice>
              <mc:Fallback>
                <p:oleObj name="Equation" r:id="rId5" imgW="66024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1403350"/>
                        <a:ext cx="1684337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5791200" y="1981200"/>
          <a:ext cx="139223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1" name="Equation" r:id="rId7" imgW="545760" imgH="393480" progId="Equation.DSMT4">
                  <p:embed/>
                </p:oleObj>
              </mc:Choice>
              <mc:Fallback>
                <p:oleObj name="Equation" r:id="rId7" imgW="5457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981200"/>
                        <a:ext cx="1392238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381000" y="2667000"/>
          <a:ext cx="3140075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2" name="Equation" r:id="rId9" imgW="1231560" imgH="419040" progId="Equation.DSMT4">
                  <p:embed/>
                </p:oleObj>
              </mc:Choice>
              <mc:Fallback>
                <p:oleObj name="Equation" r:id="rId9" imgW="123156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667000"/>
                        <a:ext cx="3140075" cy="1065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7315200" y="1981200"/>
          <a:ext cx="938212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3" name="Equation" r:id="rId11" imgW="368280" imgH="393480" progId="Equation.DSMT4">
                  <p:embed/>
                </p:oleObj>
              </mc:Choice>
              <mc:Fallback>
                <p:oleObj name="Equation" r:id="rId11" imgW="3682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981200"/>
                        <a:ext cx="938212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533400" y="3733800"/>
          <a:ext cx="2622550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4" name="Equation" r:id="rId13" imgW="1028520" imgH="419040" progId="Equation.DSMT4">
                  <p:embed/>
                </p:oleObj>
              </mc:Choice>
              <mc:Fallback>
                <p:oleObj name="Equation" r:id="rId13" imgW="1028520" imgH="419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733800"/>
                        <a:ext cx="2622550" cy="1065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522288" y="4835525"/>
          <a:ext cx="2492375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5" name="Equation" r:id="rId15" imgW="977760" imgH="571320" progId="Equation.DSMT4">
                  <p:embed/>
                </p:oleObj>
              </mc:Choice>
              <mc:Fallback>
                <p:oleObj name="Equation" r:id="rId15" imgW="977760" imgH="5713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4835525"/>
                        <a:ext cx="2492375" cy="145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3286125" y="5254625"/>
          <a:ext cx="216852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6" name="Equation" r:id="rId17" imgW="850680" imgH="393480" progId="Equation.DSMT4">
                  <p:embed/>
                </p:oleObj>
              </mc:Choice>
              <mc:Fallback>
                <p:oleObj name="Equation" r:id="rId17" imgW="85068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5254625"/>
                        <a:ext cx="2168525" cy="100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1447800" y="5105400"/>
            <a:ext cx="685800" cy="609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239326"/>
              </p:ext>
            </p:extLst>
          </p:nvPr>
        </p:nvGraphicFramePr>
        <p:xfrm>
          <a:off x="5450840" y="3761106"/>
          <a:ext cx="1003300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7" name="Equation" r:id="rId19" imgW="393480" imgH="393480" progId="Equation.DSMT4">
                  <p:embed/>
                </p:oleObj>
              </mc:Choice>
              <mc:Fallback>
                <p:oleObj name="Equation" r:id="rId19" imgW="393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0840" y="3761106"/>
                        <a:ext cx="1003300" cy="1001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84695"/>
              </p:ext>
            </p:extLst>
          </p:nvPr>
        </p:nvGraphicFramePr>
        <p:xfrm>
          <a:off x="7032625" y="3554412"/>
          <a:ext cx="1068387" cy="155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8" name="Equation" r:id="rId21" imgW="419040" imgH="609480" progId="Equation.DSMT4">
                  <p:embed/>
                </p:oleObj>
              </mc:Choice>
              <mc:Fallback>
                <p:oleObj name="Equation" r:id="rId21" imgW="41904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25" y="3554412"/>
                        <a:ext cx="1068387" cy="155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218725"/>
              </p:ext>
            </p:extLst>
          </p:nvPr>
        </p:nvGraphicFramePr>
        <p:xfrm>
          <a:off x="8101012" y="4103688"/>
          <a:ext cx="842963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9" name="Equation" r:id="rId23" imgW="330120" imgH="393480" progId="Equation.DSMT4">
                  <p:embed/>
                </p:oleObj>
              </mc:Choice>
              <mc:Fallback>
                <p:oleObj name="Equation" r:id="rId23" imgW="330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1012" y="4103688"/>
                        <a:ext cx="842963" cy="1001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V="1">
            <a:off x="5715000" y="4953000"/>
            <a:ext cx="739140" cy="762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324600" y="5486400"/>
            <a:ext cx="1928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Book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04800" y="3962400"/>
          <a:ext cx="17573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Equation" r:id="rId3" imgW="520560" imgH="203040" progId="Equation.DSMT4">
                  <p:embed/>
                </p:oleObj>
              </mc:Choice>
              <mc:Fallback>
                <p:oleObj name="Equation" r:id="rId3" imgW="52056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962400"/>
                        <a:ext cx="175736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5181600" y="1066800"/>
          <a:ext cx="2362200" cy="1076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Equation" r:id="rId5" imgW="863280" imgH="393480" progId="Equation.DSMT4">
                  <p:embed/>
                </p:oleObj>
              </mc:Choice>
              <mc:Fallback>
                <p:oleObj name="Equation" r:id="rId5" imgW="8632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066800"/>
                        <a:ext cx="2362200" cy="10768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257800" y="2819400"/>
          <a:ext cx="207710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Equation" r:id="rId7" imgW="825480" imgH="393480" progId="Equation.DSMT4">
                  <p:embed/>
                </p:oleObj>
              </mc:Choice>
              <mc:Fallback>
                <p:oleObj name="Equation" r:id="rId7" imgW="8254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819400"/>
                        <a:ext cx="207710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942272"/>
              </p:ext>
            </p:extLst>
          </p:nvPr>
        </p:nvGraphicFramePr>
        <p:xfrm>
          <a:off x="4114800" y="4267200"/>
          <a:ext cx="471487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Equation" r:id="rId9" imgW="1803240" imgH="393480" progId="Equation.DSMT4">
                  <p:embed/>
                </p:oleObj>
              </mc:Choice>
              <mc:Fallback>
                <p:oleObj name="Equation" r:id="rId9" imgW="180324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267200"/>
                        <a:ext cx="4714875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152400" y="0"/>
          <a:ext cx="3694113" cy="215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Equation" r:id="rId11" imgW="1460160" imgH="850680" progId="Equation.DSMT4">
                  <p:embed/>
                </p:oleObj>
              </mc:Choice>
              <mc:Fallback>
                <p:oleObj name="Equation" r:id="rId11" imgW="1460160" imgH="8506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0"/>
                        <a:ext cx="3694113" cy="215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304800" y="2362200"/>
          <a:ext cx="141547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name="Equation" r:id="rId13" imgW="457200" imgH="393480" progId="Equation.DSMT4">
                  <p:embed/>
                </p:oleObj>
              </mc:Choice>
              <mc:Fallback>
                <p:oleObj name="Equation" r:id="rId13" imgW="45720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362200"/>
                        <a:ext cx="1415473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477000" cy="1066800"/>
          </a:xfrm>
        </p:spPr>
        <p:txBody>
          <a:bodyPr/>
          <a:lstStyle/>
          <a:p>
            <a:r>
              <a:rPr lang="en-US" dirty="0" smtClean="0"/>
              <a:t>Example – Sphere Problem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" y="3505200"/>
          <a:ext cx="56927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Equation" r:id="rId3" imgW="2450880" imgH="393480" progId="Equation.DSMT4">
                  <p:embed/>
                </p:oleObj>
              </mc:Choice>
              <mc:Fallback>
                <p:oleObj name="Equation" r:id="rId3" imgW="24508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505200"/>
                        <a:ext cx="56927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477000" y="3505200"/>
          <a:ext cx="1103312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Equation" r:id="rId5" imgW="482400" imgH="393480" progId="Equation.DSMT4">
                  <p:embed/>
                </p:oleObj>
              </mc:Choice>
              <mc:Fallback>
                <p:oleObj name="Equation" r:id="rId5" imgW="4824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505200"/>
                        <a:ext cx="1103312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4" descr="bubbl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00098" y="0"/>
            <a:ext cx="2143901" cy="1752600"/>
          </a:xfrm>
          <a:prstGeom prst="rect">
            <a:avLst/>
          </a:prstGeom>
          <a:noFill/>
        </p:spPr>
      </p:pic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133600" y="4419600"/>
          <a:ext cx="16843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Equation" r:id="rId8" imgW="622080" imgH="393480" progId="Equation.DSMT4">
                  <p:embed/>
                </p:oleObj>
              </mc:Choice>
              <mc:Fallback>
                <p:oleObj name="Equation" r:id="rId8" imgW="6220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19600"/>
                        <a:ext cx="168433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0488" y="1828800"/>
          <a:ext cx="879157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Equation" r:id="rId10" imgW="3632040" imgH="660240" progId="Equation.DSMT4">
                  <p:embed/>
                </p:oleObj>
              </mc:Choice>
              <mc:Fallback>
                <p:oleObj name="Equation" r:id="rId10" imgW="3632040" imgH="6602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8" y="1828800"/>
                        <a:ext cx="8791575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152400" y="5638800"/>
          <a:ext cx="85137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Equation" r:id="rId12" imgW="3492360" imgH="406080" progId="Equation.DSMT4">
                  <p:embed/>
                </p:oleObj>
              </mc:Choice>
              <mc:Fallback>
                <p:oleObj name="Equation" r:id="rId12" imgW="3492360" imgH="406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638800"/>
                        <a:ext cx="85137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380999" y="228600"/>
          <a:ext cx="1684421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Equation" r:id="rId3" imgW="622080" imgH="393480" progId="Equation.DSMT4">
                  <p:embed/>
                </p:oleObj>
              </mc:Choice>
              <mc:Fallback>
                <p:oleObj name="Equation" r:id="rId3" imgW="6220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99" y="228600"/>
                        <a:ext cx="1684421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304800" y="1371600"/>
          <a:ext cx="265778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Equation" r:id="rId5" imgW="914400" imgH="393480" progId="Equation.DSMT4">
                  <p:embed/>
                </p:oleObj>
              </mc:Choice>
              <mc:Fallback>
                <p:oleObj name="Equation" r:id="rId5" imgW="9144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71600"/>
                        <a:ext cx="2657787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365125" y="2667000"/>
          <a:ext cx="46767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Equation" r:id="rId7" imgW="1765080" imgH="431640" progId="Equation.DSMT4">
                  <p:embed/>
                </p:oleObj>
              </mc:Choice>
              <mc:Fallback>
                <p:oleObj name="Equation" r:id="rId7" imgW="176508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" y="2667000"/>
                        <a:ext cx="467677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381000" y="3962400"/>
          <a:ext cx="2423944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Equation" r:id="rId9" imgW="952200" imgH="419040" progId="Equation.DSMT4">
                  <p:embed/>
                </p:oleObj>
              </mc:Choice>
              <mc:Fallback>
                <p:oleObj name="Equation" r:id="rId9" imgW="95220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962400"/>
                        <a:ext cx="2423944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Equation" r:id="rId11" imgW="190440" imgH="139680" progId="Equation.DSMT4">
                  <p:embed/>
                </p:oleObj>
              </mc:Choice>
              <mc:Fallback>
                <p:oleObj name="Equation" r:id="rId11" imgW="190440" imgH="1396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4"/>
          <p:cNvGraphicFramePr>
            <a:graphicFrameLocks noChangeAspect="1"/>
          </p:cNvGraphicFramePr>
          <p:nvPr/>
        </p:nvGraphicFramePr>
        <p:xfrm>
          <a:off x="228600" y="5715000"/>
          <a:ext cx="675481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2" name="Equation" r:id="rId13" imgW="2997000" imgH="228600" progId="Equation.DSMT4">
                  <p:embed/>
                </p:oleObj>
              </mc:Choice>
              <mc:Fallback>
                <p:oleObj name="Equation" r:id="rId13" imgW="299700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15000"/>
                        <a:ext cx="6754813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Formulas you must know</a:t>
            </a:r>
            <a:endParaRPr lang="en-US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81000" y="914400"/>
          <a:ext cx="1371599" cy="535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0" name="Equation" r:id="rId3" imgW="520560" imgH="203040" progId="Equation.DSMT4">
                  <p:embed/>
                </p:oleObj>
              </mc:Choice>
              <mc:Fallback>
                <p:oleObj name="Equation" r:id="rId3" imgW="52056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14400"/>
                        <a:ext cx="1371599" cy="5352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438400" y="990600"/>
          <a:ext cx="2590800" cy="470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1" name="Equation" r:id="rId5" imgW="977760" imgH="177480" progId="Equation.DSMT4">
                  <p:embed/>
                </p:oleObj>
              </mc:Choice>
              <mc:Fallback>
                <p:oleObj name="Equation" r:id="rId5" imgW="97776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990600"/>
                        <a:ext cx="2590800" cy="4708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381000" y="1676400"/>
          <a:ext cx="1333500" cy="43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2" name="Equation" r:id="rId7" imgW="545760" imgH="177480" progId="Equation.DSMT4">
                  <p:embed/>
                </p:oleObj>
              </mc:Choice>
              <mc:Fallback>
                <p:oleObj name="Equation" r:id="rId7" imgW="54576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76400"/>
                        <a:ext cx="1333500" cy="433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2438400" y="1676400"/>
          <a:ext cx="4267200" cy="477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3" name="Equation" r:id="rId9" imgW="1587240" imgH="177480" progId="Equation.DSMT4">
                  <p:embed/>
                </p:oleObj>
              </mc:Choice>
              <mc:Fallback>
                <p:oleObj name="Equation" r:id="rId9" imgW="158724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676400"/>
                        <a:ext cx="4267200" cy="4776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381000" y="2286000"/>
          <a:ext cx="1295400" cy="820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4" name="Equation" r:id="rId11" imgW="622080" imgH="393480" progId="Equation.DSMT4">
                  <p:embed/>
                </p:oleObj>
              </mc:Choice>
              <mc:Fallback>
                <p:oleObj name="Equation" r:id="rId11" imgW="6220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0"/>
                        <a:ext cx="1295400" cy="8204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2438400" y="2514600"/>
          <a:ext cx="3200400" cy="511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5" name="Equation" r:id="rId13" imgW="1269720" imgH="203040" progId="Equation.DSMT4">
                  <p:embed/>
                </p:oleObj>
              </mc:Choice>
              <mc:Fallback>
                <p:oleObj name="Equation" r:id="rId13" imgW="126972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514600"/>
                        <a:ext cx="3200400" cy="5114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530173"/>
              </p:ext>
            </p:extLst>
          </p:nvPr>
        </p:nvGraphicFramePr>
        <p:xfrm>
          <a:off x="306388" y="3200400"/>
          <a:ext cx="156368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6" name="Equation" r:id="rId15" imgW="660240" imgH="203040" progId="Equation.DSMT4">
                  <p:embed/>
                </p:oleObj>
              </mc:Choice>
              <mc:Fallback>
                <p:oleObj name="Equation" r:id="rId15" imgW="66024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3200400"/>
                        <a:ext cx="156368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2438400" y="3200400"/>
          <a:ext cx="4191000" cy="544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7" name="Equation" r:id="rId17" imgW="1562040" imgH="203040" progId="Equation.DSMT4">
                  <p:embed/>
                </p:oleObj>
              </mc:Choice>
              <mc:Fallback>
                <p:oleObj name="Equation" r:id="rId17" imgW="156204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200400"/>
                        <a:ext cx="4191000" cy="5444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381000" y="3886200"/>
          <a:ext cx="1524000" cy="844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8" name="Equation" r:id="rId19" imgW="711000" imgH="393480" progId="Equation.DSMT4">
                  <p:embed/>
                </p:oleObj>
              </mc:Choice>
              <mc:Fallback>
                <p:oleObj name="Equation" r:id="rId19" imgW="71100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86200"/>
                        <a:ext cx="1524000" cy="8442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2438400" y="4038600"/>
          <a:ext cx="3197225" cy="486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9" name="Equation" r:id="rId21" imgW="1168200" imgH="177480" progId="Equation.DSMT4">
                  <p:embed/>
                </p:oleObj>
              </mc:Choice>
              <mc:Fallback>
                <p:oleObj name="Equation" r:id="rId21" imgW="116820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38600"/>
                        <a:ext cx="3197225" cy="4862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381000" y="5029200"/>
          <a:ext cx="1277937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0" name="Equation" r:id="rId23" imgW="596880" imgH="203040" progId="Equation.DSMT4">
                  <p:embed/>
                </p:oleObj>
              </mc:Choice>
              <mc:Fallback>
                <p:oleObj name="Equation" r:id="rId23" imgW="596880" imgH="203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029200"/>
                        <a:ext cx="1277937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1" name="Object 13"/>
          <p:cNvGraphicFramePr>
            <a:graphicFrameLocks noChangeAspect="1"/>
          </p:cNvGraphicFramePr>
          <p:nvPr/>
        </p:nvGraphicFramePr>
        <p:xfrm>
          <a:off x="2438400" y="5029200"/>
          <a:ext cx="3657600" cy="541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1" name="Equation" r:id="rId25" imgW="1371600" imgH="203040" progId="Equation.DSMT4">
                  <p:embed/>
                </p:oleObj>
              </mc:Choice>
              <mc:Fallback>
                <p:oleObj name="Equation" r:id="rId25" imgW="1371600" imgH="2030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029200"/>
                        <a:ext cx="3657600" cy="5414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670749"/>
              </p:ext>
            </p:extLst>
          </p:nvPr>
        </p:nvGraphicFramePr>
        <p:xfrm>
          <a:off x="376238" y="5867400"/>
          <a:ext cx="14684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2" name="Equation" r:id="rId27" imgW="685800" imgH="177480" progId="Equation.DSMT4">
                  <p:embed/>
                </p:oleObj>
              </mc:Choice>
              <mc:Fallback>
                <p:oleObj name="Equation" r:id="rId27" imgW="685800" imgH="177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5867400"/>
                        <a:ext cx="1468437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3" name="Object 15"/>
          <p:cNvGraphicFramePr>
            <a:graphicFrameLocks noChangeAspect="1"/>
          </p:cNvGraphicFramePr>
          <p:nvPr/>
        </p:nvGraphicFramePr>
        <p:xfrm>
          <a:off x="2438400" y="5791200"/>
          <a:ext cx="5943600" cy="561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3" name="Equation" r:id="rId29" imgW="2145960" imgH="203040" progId="Equation.DSMT4">
                  <p:embed/>
                </p:oleObj>
              </mc:Choice>
              <mc:Fallback>
                <p:oleObj name="Equation" r:id="rId29" imgW="2145960" imgH="2030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791200"/>
                        <a:ext cx="5943600" cy="5619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Related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Rates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baseline="0" dirty="0" smtClean="0">
                <a:latin typeface="+mj-lt"/>
                <a:ea typeface="+mj-ea"/>
                <a:cs typeface="+mj-cs"/>
              </a:rPr>
              <a:t>2.6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2098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On the agenda:</a:t>
            </a:r>
            <a:endParaRPr lang="en-US" sz="4400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327660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Finding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Related Rates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0" y="5334000"/>
            <a:ext cx="9144000" cy="707886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HW:  p.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149 # 1, 3, 5, 7,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13, 15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19-21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What is a Related Rate Problem?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80975" y="1447800"/>
          <a:ext cx="8963025" cy="449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3" imgW="4051080" imgH="203040" progId="Equation.DSMT4">
                  <p:embed/>
                </p:oleObj>
              </mc:Choice>
              <mc:Fallback>
                <p:oleObj name="Equation" r:id="rId3" imgW="405108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1447800"/>
                        <a:ext cx="8963025" cy="4495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52400" y="2209800"/>
          <a:ext cx="7658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5" imgW="3403440" imgH="203040" progId="Equation.DSMT4">
                  <p:embed/>
                </p:oleObj>
              </mc:Choice>
              <mc:Fallback>
                <p:oleObj name="Equation" r:id="rId5" imgW="340344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09800"/>
                        <a:ext cx="7658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152400" y="2895600"/>
          <a:ext cx="8991600" cy="435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7" imgW="4190760" imgH="203040" progId="Equation.DSMT4">
                  <p:embed/>
                </p:oleObj>
              </mc:Choice>
              <mc:Fallback>
                <p:oleObj name="Equation" r:id="rId7" imgW="419076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95600"/>
                        <a:ext cx="8991600" cy="4359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152400" y="3581400"/>
          <a:ext cx="85439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9" imgW="3797280" imgH="203040" progId="Equation.DSMT4">
                  <p:embed/>
                </p:oleObj>
              </mc:Choice>
              <mc:Fallback>
                <p:oleObj name="Equation" r:id="rId9" imgW="379728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581400"/>
                        <a:ext cx="85439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1" y="2209800"/>
          <a:ext cx="3581400" cy="932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name="Equation" r:id="rId3" imgW="1511280" imgH="393480" progId="Equation.DSMT4">
                  <p:embed/>
                </p:oleObj>
              </mc:Choice>
              <mc:Fallback>
                <p:oleObj name="Equation" r:id="rId3" imgW="15112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1" y="2209800"/>
                        <a:ext cx="3581400" cy="9325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81000" y="3200400"/>
          <a:ext cx="1905000" cy="983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9" name="Equation" r:id="rId5" imgW="761760" imgH="393480" progId="Equation.DSMT4">
                  <p:embed/>
                </p:oleObj>
              </mc:Choice>
              <mc:Fallback>
                <p:oleObj name="Equation" r:id="rId5" imgW="7617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00400"/>
                        <a:ext cx="1905000" cy="9839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895600" y="3276600"/>
          <a:ext cx="2779712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0" name="Equation" r:id="rId7" imgW="1257120" imgH="393480" progId="Equation.DSMT4">
                  <p:embed/>
                </p:oleObj>
              </mc:Choice>
              <mc:Fallback>
                <p:oleObj name="Equation" r:id="rId7" imgW="12571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276600"/>
                        <a:ext cx="2779712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28600" y="1066800"/>
          <a:ext cx="8763000" cy="4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1" name="Equation" r:id="rId9" imgW="3746160" imgH="203040" progId="Equation.DSMT4">
                  <p:embed/>
                </p:oleObj>
              </mc:Choice>
              <mc:Fallback>
                <p:oleObj name="Equation" r:id="rId9" imgW="374616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66800"/>
                        <a:ext cx="8763000" cy="4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28600" y="1752600"/>
          <a:ext cx="5600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2" name="Equation" r:id="rId11" imgW="2489040" imgH="203040" progId="Equation.DSMT4">
                  <p:embed/>
                </p:oleObj>
              </mc:Choice>
              <mc:Fallback>
                <p:oleObj name="Equation" r:id="rId11" imgW="248904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752600"/>
                        <a:ext cx="56007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5715000" y="1676400"/>
          <a:ext cx="10858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3" name="Equation" r:id="rId13" imgW="482400" imgH="203040" progId="Equation.DSMT4">
                  <p:embed/>
                </p:oleObj>
              </mc:Choice>
              <mc:Fallback>
                <p:oleObj name="Equation" r:id="rId13" imgW="48240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676400"/>
                        <a:ext cx="10858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353204"/>
              </p:ext>
            </p:extLst>
          </p:nvPr>
        </p:nvGraphicFramePr>
        <p:xfrm>
          <a:off x="304800" y="4267200"/>
          <a:ext cx="4886325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4" name="Equation" r:id="rId15" imgW="2171520" imgH="634680" progId="Equation.DSMT4">
                  <p:embed/>
                </p:oleObj>
              </mc:Choice>
              <mc:Fallback>
                <p:oleObj name="Equation" r:id="rId15" imgW="2171520" imgH="6346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267200"/>
                        <a:ext cx="4886325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228600" y="6019800"/>
          <a:ext cx="787241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5" name="Equation" r:id="rId17" imgW="3365280" imgH="203040" progId="Equation.DSMT4">
                  <p:embed/>
                </p:oleObj>
              </mc:Choice>
              <mc:Fallback>
                <p:oleObj name="Equation" r:id="rId17" imgW="336528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019800"/>
                        <a:ext cx="7872413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772400" y="838200"/>
            <a:ext cx="1143000" cy="1447800"/>
            <a:chOff x="7391400" y="1676400"/>
            <a:chExt cx="1371600" cy="1588532"/>
          </a:xfrm>
        </p:grpSpPr>
        <p:sp>
          <p:nvSpPr>
            <p:cNvPr id="4" name="Right Triangle 3"/>
            <p:cNvSpPr/>
            <p:nvPr/>
          </p:nvSpPr>
          <p:spPr>
            <a:xfrm rot="16200000">
              <a:off x="7315200" y="1752600"/>
              <a:ext cx="1219200" cy="10668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848600" y="2895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458200" y="2133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543800" y="1905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28600" y="2667000"/>
          <a:ext cx="4267200" cy="1102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Equation" r:id="rId3" imgW="1523880" imgH="393480" progId="Equation.DSMT4">
                  <p:embed/>
                </p:oleObj>
              </mc:Choice>
              <mc:Fallback>
                <p:oleObj name="Equation" r:id="rId3" imgW="15238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667000"/>
                        <a:ext cx="4267200" cy="11023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609600" y="3886200"/>
          <a:ext cx="3581400" cy="1088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Equation" r:id="rId5" imgW="1295280" imgH="393480" progId="Equation.DSMT4">
                  <p:embed/>
                </p:oleObj>
              </mc:Choice>
              <mc:Fallback>
                <p:oleObj name="Equation" r:id="rId5" imgW="12952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86200"/>
                        <a:ext cx="3581400" cy="1088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533400" y="5334000"/>
          <a:ext cx="3962400" cy="1096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7" imgW="1422360" imgH="393480" progId="Equation.DSMT4">
                  <p:embed/>
                </p:oleObj>
              </mc:Choice>
              <mc:Fallback>
                <p:oleObj name="Equation" r:id="rId7" imgW="14223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34000"/>
                        <a:ext cx="3962400" cy="10968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04800" y="914400"/>
          <a:ext cx="6781800" cy="1695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9" imgW="2641320" imgH="660240" progId="Equation.DSMT4">
                  <p:embed/>
                </p:oleObj>
              </mc:Choice>
              <mc:Fallback>
                <p:oleObj name="Equation" r:id="rId9" imgW="2641320" imgH="6602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6781800" cy="16959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Last One</a:t>
            </a:r>
            <a:endParaRPr lang="en-US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81001" y="990600"/>
          <a:ext cx="3733800" cy="1091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Equation" r:id="rId3" imgW="1346040" imgH="393480" progId="Equation.DSMT4">
                  <p:embed/>
                </p:oleObj>
              </mc:Choice>
              <mc:Fallback>
                <p:oleObj name="Equation" r:id="rId3" imgW="13460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990600"/>
                        <a:ext cx="3733800" cy="10919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609601" y="2743200"/>
          <a:ext cx="2743200" cy="1012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Equation" r:id="rId5" imgW="1066680" imgH="393480" progId="Equation.DSMT4">
                  <p:embed/>
                </p:oleObj>
              </mc:Choice>
              <mc:Fallback>
                <p:oleObj name="Equation" r:id="rId5" imgW="10666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1" y="2743200"/>
                        <a:ext cx="2743200" cy="10123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609600" y="3962400"/>
          <a:ext cx="2743200" cy="1000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name="Equation" r:id="rId7" imgW="1079280" imgH="393480" progId="Equation.DSMT4">
                  <p:embed/>
                </p:oleObj>
              </mc:Choice>
              <mc:Fallback>
                <p:oleObj name="Equation" r:id="rId7" imgW="10792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962400"/>
                        <a:ext cx="2743200" cy="10005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609600" y="5334000"/>
          <a:ext cx="3641725" cy="1135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name="Equation" r:id="rId9" imgW="1384200" imgH="431640" progId="Equation.DSMT4">
                  <p:embed/>
                </p:oleObj>
              </mc:Choice>
              <mc:Fallback>
                <p:oleObj name="Equation" r:id="rId9" imgW="138420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334000"/>
                        <a:ext cx="3641725" cy="11352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8600" y="2133600"/>
          <a:ext cx="8724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name="Equation" r:id="rId11" imgW="2908080" imgH="203040" progId="Equation.DSMT4">
                  <p:embed/>
                </p:oleObj>
              </mc:Choice>
              <mc:Fallback>
                <p:oleObj name="Equation" r:id="rId11" imgW="290808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133600"/>
                        <a:ext cx="8724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" y="1143000"/>
          <a:ext cx="83835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0" name="Equation" r:id="rId3" imgW="3593880" imgH="457200" progId="Equation.DSMT4">
                  <p:embed/>
                </p:oleObj>
              </mc:Choice>
              <mc:Fallback>
                <p:oleObj name="Equation" r:id="rId3" imgW="359388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143000"/>
                        <a:ext cx="83835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8600" y="2514600"/>
          <a:ext cx="81549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Equation" r:id="rId5" imgW="3200400" imgH="393480" progId="Equation.DSMT4">
                  <p:embed/>
                </p:oleObj>
              </mc:Choice>
              <mc:Fallback>
                <p:oleObj name="Equation" r:id="rId5" imgW="32004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514600"/>
                        <a:ext cx="815498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54000" y="4038600"/>
          <a:ext cx="22812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Equation" r:id="rId7" imgW="977760" imgH="228600" progId="Equation.DSMT4">
                  <p:embed/>
                </p:oleObj>
              </mc:Choice>
              <mc:Fallback>
                <p:oleObj name="Equation" r:id="rId7" imgW="97776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4038600"/>
                        <a:ext cx="228123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048000" y="3962400"/>
          <a:ext cx="34639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3" name="Equation" r:id="rId9" imgW="1574640" imgH="393480" progId="Equation.DSMT4">
                  <p:embed/>
                </p:oleObj>
              </mc:Choice>
              <mc:Fallback>
                <p:oleObj name="Equation" r:id="rId9" imgW="15746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962400"/>
                        <a:ext cx="3463925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6781800" y="3962400"/>
          <a:ext cx="159226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4" name="Equation" r:id="rId11" imgW="723600" imgH="393480" progId="Equation.DSMT4">
                  <p:embed/>
                </p:oleObj>
              </mc:Choice>
              <mc:Fallback>
                <p:oleObj name="Equation" r:id="rId11" imgW="7236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962400"/>
                        <a:ext cx="1592263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04800" y="5334000"/>
          <a:ext cx="22352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5" name="Equation" r:id="rId13" imgW="1015920" imgH="393480" progId="Equation.DSMT4">
                  <p:embed/>
                </p:oleObj>
              </mc:Choice>
              <mc:Fallback>
                <p:oleObj name="Equation" r:id="rId13" imgW="101592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334000"/>
                        <a:ext cx="2235200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371600" y="609600"/>
            <a:ext cx="6553200" cy="5334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1600200" y="5105400"/>
            <a:ext cx="2819400" cy="609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1600200" y="4343400"/>
            <a:ext cx="6096000" cy="609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1600200" y="3657600"/>
            <a:ext cx="6096000" cy="609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1600200" y="2895600"/>
            <a:ext cx="5638800" cy="609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600200" y="2209800"/>
            <a:ext cx="4876800" cy="609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600200" y="1524000"/>
            <a:ext cx="4038600" cy="609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1600200" y="5105400"/>
            <a:ext cx="28194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1600200" y="4343400"/>
            <a:ext cx="60960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1600200" y="3657600"/>
            <a:ext cx="60960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1600200" y="2895600"/>
            <a:ext cx="56388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1600200" y="2209800"/>
            <a:ext cx="48768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1600200" y="1524000"/>
            <a:ext cx="40386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133600" y="762000"/>
            <a:ext cx="52039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Steps for Related Rates Problems: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600200" y="1600200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1.    Draw a </a:t>
            </a:r>
            <a:r>
              <a:rPr lang="en-US" dirty="0" smtClean="0"/>
              <a:t>sketch if possible.</a:t>
            </a:r>
            <a:endParaRPr lang="en-US" dirty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600200" y="2286000"/>
            <a:ext cx="29545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2.   Write down </a:t>
            </a:r>
            <a:r>
              <a:rPr lang="en-US" dirty="0" smtClean="0"/>
              <a:t>what is given.</a:t>
            </a:r>
            <a:endParaRPr lang="en-US" dirty="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600200" y="2971800"/>
            <a:ext cx="38912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3.   </a:t>
            </a:r>
            <a:r>
              <a:rPr lang="en-US" dirty="0" smtClean="0"/>
              <a:t>Determine </a:t>
            </a:r>
            <a:r>
              <a:rPr lang="en-US" dirty="0"/>
              <a:t>what you are looking for.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600200" y="3733800"/>
            <a:ext cx="616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4.   Write an equation to relate the variables.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600200" y="4419600"/>
            <a:ext cx="6126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5.   Differentiate both sides with respect to </a:t>
            </a:r>
            <a:r>
              <a:rPr lang="en-US" sz="2800" i="1">
                <a:latin typeface="Times New Roman" pitchFamily="18" charset="0"/>
              </a:rPr>
              <a:t>t</a:t>
            </a:r>
            <a:r>
              <a:rPr lang="en-US"/>
              <a:t>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600200" y="5181600"/>
            <a:ext cx="196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6.   Evaluate.</a:t>
            </a:r>
          </a:p>
        </p:txBody>
      </p:sp>
      <p:graphicFrame>
        <p:nvGraphicFramePr>
          <p:cNvPr id="10263" name="Object 23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190440" imgH="139680" progId="Equation.DSMT4">
                  <p:embed/>
                </p:oleObj>
              </mc:Choice>
              <mc:Fallback>
                <p:oleObj name="Equation" r:id="rId3" imgW="19044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 animBg="1"/>
      <p:bldP spid="10255" grpId="0" animBg="1"/>
      <p:bldP spid="10254" grpId="0" animBg="1"/>
      <p:bldP spid="10253" grpId="0" animBg="1"/>
      <p:bldP spid="10252" grpId="0" animBg="1"/>
      <p:bldP spid="10251" grpId="0" animBg="1"/>
      <p:bldP spid="10262" grpId="0" animBg="1"/>
      <p:bldP spid="10261" grpId="0" animBg="1"/>
      <p:bldP spid="10260" grpId="0" animBg="1"/>
      <p:bldP spid="10259" grpId="0" animBg="1"/>
      <p:bldP spid="10258" grpId="0" animBg="1"/>
      <p:bldP spid="10257" grpId="0" animBg="1"/>
      <p:bldP spid="10243" grpId="0" autoUpdateAnimBg="0"/>
      <p:bldP spid="10244" grpId="0" autoUpdateAnimBg="0"/>
      <p:bldP spid="10245" grpId="0" autoUpdateAnimBg="0"/>
      <p:bldP spid="10246" grpId="0" autoUpdateAnimBg="0"/>
      <p:bldP spid="10247" grpId="0" autoUpdateAnimBg="0"/>
      <p:bldP spid="1024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Example – Circle Problem</a:t>
            </a:r>
            <a:endParaRPr lang="en-US" dirty="0"/>
          </a:p>
        </p:txBody>
      </p:sp>
      <p:pic>
        <p:nvPicPr>
          <p:cNvPr id="4" name="Picture 3" descr="http://hmco.tdlc.com/public/calc7esample/ch02/ch02f/02f_images/cn02f02.gif"/>
          <p:cNvPicPr/>
          <p:nvPr/>
        </p:nvPicPr>
        <p:blipFill>
          <a:blip r:embed="rId3" cstate="print"/>
          <a:srcRect t="14301" r="70965" b="68966"/>
          <a:stretch>
            <a:fillRect/>
          </a:stretch>
        </p:blipFill>
        <p:spPr bwMode="auto">
          <a:xfrm>
            <a:off x="6400800" y="3048000"/>
            <a:ext cx="2514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1000" y="3657600"/>
          <a:ext cx="1865313" cy="173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Equation" r:id="rId4" imgW="876240" imgH="812520" progId="Equation.DSMT4">
                  <p:embed/>
                </p:oleObj>
              </mc:Choice>
              <mc:Fallback>
                <p:oleObj name="Equation" r:id="rId4" imgW="876240" imgH="8125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657600"/>
                        <a:ext cx="1865313" cy="173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267200" y="3581400"/>
          <a:ext cx="973394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Equation" r:id="rId6" imgW="457200" imgH="393480" progId="Equation.DSMT4">
                  <p:embed/>
                </p:oleObj>
              </mc:Choice>
              <mc:Fallback>
                <p:oleObj name="Equation" r:id="rId6" imgW="4572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581400"/>
                        <a:ext cx="973394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191000" y="4724400"/>
          <a:ext cx="1524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8" imgW="520560" imgH="203040" progId="Equation.DSMT4">
                  <p:embed/>
                </p:oleObj>
              </mc:Choice>
              <mc:Fallback>
                <p:oleObj name="Equation" r:id="rId8" imgW="52056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724400"/>
                        <a:ext cx="1524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8600" y="990600"/>
          <a:ext cx="808566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10" imgW="3593880" imgH="1117440" progId="Equation.DSMT4">
                  <p:embed/>
                </p:oleObj>
              </mc:Choice>
              <mc:Fallback>
                <p:oleObj name="Equation" r:id="rId10" imgW="3593880" imgH="11174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8085660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52400" y="5638800"/>
          <a:ext cx="8512969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12" imgW="3492360" imgH="406080" progId="Equation.DSMT4">
                  <p:embed/>
                </p:oleObj>
              </mc:Choice>
              <mc:Fallback>
                <p:oleObj name="Equation" r:id="rId12" imgW="3492360" imgH="4060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638800"/>
                        <a:ext cx="8512969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114</Words>
  <Application>Microsoft Office PowerPoint</Application>
  <PresentationFormat>On-screen Show (4:3)</PresentationFormat>
  <Paragraphs>25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Wingdings 2</vt:lpstr>
      <vt:lpstr>Office Theme</vt:lpstr>
      <vt:lpstr>Equation</vt:lpstr>
      <vt:lpstr>MathType 6.0 Equation</vt:lpstr>
      <vt:lpstr>Warmup</vt:lpstr>
      <vt:lpstr>PowerPoint Presentation</vt:lpstr>
      <vt:lpstr>What is a Related Rate Problem?</vt:lpstr>
      <vt:lpstr>Example</vt:lpstr>
      <vt:lpstr>You Try</vt:lpstr>
      <vt:lpstr>Last One</vt:lpstr>
      <vt:lpstr>Example</vt:lpstr>
      <vt:lpstr>PowerPoint Presentation</vt:lpstr>
      <vt:lpstr>Example – Circle Problem</vt:lpstr>
      <vt:lpstr>PowerPoint Presentation</vt:lpstr>
      <vt:lpstr>Example – Sphere Problem</vt:lpstr>
      <vt:lpstr>PowerPoint Presentation</vt:lpstr>
      <vt:lpstr>Formulas you must know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Qayumi, Enayat</cp:lastModifiedBy>
  <cp:revision>62</cp:revision>
  <dcterms:created xsi:type="dcterms:W3CDTF">2011-09-27T04:40:54Z</dcterms:created>
  <dcterms:modified xsi:type="dcterms:W3CDTF">2014-10-09T20:24:37Z</dcterms:modified>
</cp:coreProperties>
</file>