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7" r:id="rId4"/>
    <p:sldId id="259" r:id="rId5"/>
    <p:sldId id="265" r:id="rId6"/>
    <p:sldId id="266" r:id="rId7"/>
    <p:sldId id="270" r:id="rId8"/>
    <p:sldId id="271" r:id="rId9"/>
    <p:sldId id="272" r:id="rId10"/>
    <p:sldId id="260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1534-EAD7-4E04-BDAF-CF295E40740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D053-49F6-44D5-9078-D50A4665A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1534-EAD7-4E04-BDAF-CF295E40740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D053-49F6-44D5-9078-D50A4665A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1534-EAD7-4E04-BDAF-CF295E40740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D053-49F6-44D5-9078-D50A4665A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1534-EAD7-4E04-BDAF-CF295E40740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D053-49F6-44D5-9078-D50A4665A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1534-EAD7-4E04-BDAF-CF295E40740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D053-49F6-44D5-9078-D50A4665A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1534-EAD7-4E04-BDAF-CF295E40740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D053-49F6-44D5-9078-D50A4665A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1534-EAD7-4E04-BDAF-CF295E40740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D053-49F6-44D5-9078-D50A4665A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1534-EAD7-4E04-BDAF-CF295E40740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D053-49F6-44D5-9078-D50A4665A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1534-EAD7-4E04-BDAF-CF295E40740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D053-49F6-44D5-9078-D50A4665A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1534-EAD7-4E04-BDAF-CF295E40740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D053-49F6-44D5-9078-D50A4665A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11534-EAD7-4E04-BDAF-CF295E40740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0D053-49F6-44D5-9078-D50A4665A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11534-EAD7-4E04-BDAF-CF295E407403}" type="datetimeFigureOut">
              <a:rPr lang="en-US" smtClean="0"/>
              <a:pPr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0D053-49F6-44D5-9078-D50A4665A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5.bin"/><Relationship Id="rId7" Type="http://schemas.openxmlformats.org/officeDocument/2006/relationships/image" Target="../media/image4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3.wmf"/><Relationship Id="rId9" Type="http://schemas.openxmlformats.org/officeDocument/2006/relationships/image" Target="../media/image4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5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Warmup - Find the Derivative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1.</a:t>
            </a:r>
          </a:p>
          <a:p>
            <a:endParaRPr lang="en-US" dirty="0"/>
          </a:p>
          <a:p>
            <a:r>
              <a:rPr lang="en-US" dirty="0" smtClean="0"/>
              <a:t>2.</a:t>
            </a:r>
          </a:p>
          <a:p>
            <a:endParaRPr lang="en-US" dirty="0"/>
          </a:p>
          <a:p>
            <a:r>
              <a:rPr lang="en-US" dirty="0" smtClean="0"/>
              <a:t>3.</a:t>
            </a:r>
          </a:p>
          <a:p>
            <a:endParaRPr lang="en-US" dirty="0"/>
          </a:p>
          <a:p>
            <a:r>
              <a:rPr lang="en-US" dirty="0" smtClean="0"/>
              <a:t>4.</a:t>
            </a:r>
          </a:p>
          <a:p>
            <a:endParaRPr lang="en-US" dirty="0"/>
          </a:p>
          <a:p>
            <a:r>
              <a:rPr lang="en-US" dirty="0" smtClean="0"/>
              <a:t>5.   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85783"/>
              </p:ext>
            </p:extLst>
          </p:nvPr>
        </p:nvGraphicFramePr>
        <p:xfrm>
          <a:off x="914400" y="914400"/>
          <a:ext cx="2895600" cy="845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79" name="Equation" r:id="rId3" imgW="1434960" imgH="419040" progId="Equation.DSMT4">
                  <p:embed/>
                </p:oleObj>
              </mc:Choice>
              <mc:Fallback>
                <p:oleObj name="Equation" r:id="rId3" imgW="1434960" imgH="41904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14400"/>
                        <a:ext cx="2895600" cy="8450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361751"/>
              </p:ext>
            </p:extLst>
          </p:nvPr>
        </p:nvGraphicFramePr>
        <p:xfrm>
          <a:off x="919908" y="1892640"/>
          <a:ext cx="2362200" cy="927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0" name="Equation" r:id="rId5" imgW="1066680" imgH="419040" progId="Equation.DSMT4">
                  <p:embed/>
                </p:oleObj>
              </mc:Choice>
              <mc:Fallback>
                <p:oleObj name="Equation" r:id="rId5" imgW="1066680" imgH="41904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908" y="1892640"/>
                        <a:ext cx="2362200" cy="9274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16490"/>
              </p:ext>
            </p:extLst>
          </p:nvPr>
        </p:nvGraphicFramePr>
        <p:xfrm>
          <a:off x="914400" y="3131569"/>
          <a:ext cx="336844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1" name="Equation" r:id="rId7" imgW="1536480" imgH="431640" progId="Equation.DSMT4">
                  <p:embed/>
                </p:oleObj>
              </mc:Choice>
              <mc:Fallback>
                <p:oleObj name="Equation" r:id="rId7" imgW="1536480" imgH="43164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31569"/>
                        <a:ext cx="336844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548899"/>
              </p:ext>
            </p:extLst>
          </p:nvPr>
        </p:nvGraphicFramePr>
        <p:xfrm>
          <a:off x="1021021" y="4309407"/>
          <a:ext cx="2635250" cy="845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2" name="Equation" r:id="rId9" imgW="1307880" imgH="419040" progId="Equation.DSMT4">
                  <p:embed/>
                </p:oleObj>
              </mc:Choice>
              <mc:Fallback>
                <p:oleObj name="Equation" r:id="rId9" imgW="1307880" imgH="41904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021" y="4309407"/>
                        <a:ext cx="2635250" cy="8450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980528"/>
              </p:ext>
            </p:extLst>
          </p:nvPr>
        </p:nvGraphicFramePr>
        <p:xfrm>
          <a:off x="907055" y="5357812"/>
          <a:ext cx="304800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3" name="Equation" r:id="rId11" imgW="1625400" imgH="736560" progId="Equation.DSMT4">
                  <p:embed/>
                </p:oleObj>
              </mc:Choice>
              <mc:Fallback>
                <p:oleObj name="Equation" r:id="rId11" imgW="1625400" imgH="73656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7055" y="5357812"/>
                        <a:ext cx="3048000" cy="138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761802"/>
              </p:ext>
            </p:extLst>
          </p:nvPr>
        </p:nvGraphicFramePr>
        <p:xfrm>
          <a:off x="4719638" y="914400"/>
          <a:ext cx="268446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4" name="Equation" r:id="rId13" imgW="1193760" imgH="393480" progId="Equation.DSMT4">
                  <p:embed/>
                </p:oleObj>
              </mc:Choice>
              <mc:Fallback>
                <p:oleObj name="Equation" r:id="rId13" imgW="1193760" imgH="39348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914400"/>
                        <a:ext cx="2684462" cy="88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01141"/>
              </p:ext>
            </p:extLst>
          </p:nvPr>
        </p:nvGraphicFramePr>
        <p:xfrm>
          <a:off x="4724400" y="1828800"/>
          <a:ext cx="35179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5" name="Equation" r:id="rId15" imgW="1676160" imgH="431640" progId="Equation.DSMT4">
                  <p:embed/>
                </p:oleObj>
              </mc:Choice>
              <mc:Fallback>
                <p:oleObj name="Equation" r:id="rId15" imgW="1676160" imgH="43164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828800"/>
                        <a:ext cx="35179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860666"/>
              </p:ext>
            </p:extLst>
          </p:nvPr>
        </p:nvGraphicFramePr>
        <p:xfrm>
          <a:off x="4724400" y="2895600"/>
          <a:ext cx="385603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6" name="Equation" r:id="rId17" imgW="1828800" imgH="431640" progId="Equation.DSMT4">
                  <p:embed/>
                </p:oleObj>
              </mc:Choice>
              <mc:Fallback>
                <p:oleObj name="Equation" r:id="rId17" imgW="1828800" imgH="43164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895600"/>
                        <a:ext cx="3856037" cy="806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612713"/>
              </p:ext>
            </p:extLst>
          </p:nvPr>
        </p:nvGraphicFramePr>
        <p:xfrm>
          <a:off x="4734212" y="3707558"/>
          <a:ext cx="2744788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7" name="Equation" r:id="rId19" imgW="1498320" imgH="419040" progId="Equation.DSMT4">
                  <p:embed/>
                </p:oleObj>
              </mc:Choice>
              <mc:Fallback>
                <p:oleObj name="Equation" r:id="rId19" imgW="1498320" imgH="41904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4212" y="3707558"/>
                        <a:ext cx="2744788" cy="768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777119"/>
              </p:ext>
            </p:extLst>
          </p:nvPr>
        </p:nvGraphicFramePr>
        <p:xfrm>
          <a:off x="4465148" y="4508041"/>
          <a:ext cx="4576762" cy="2232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8" name="Equation" r:id="rId21" imgW="2501640" imgH="1218960" progId="Equation.DSMT4">
                  <p:embed/>
                </p:oleObj>
              </mc:Choice>
              <mc:Fallback>
                <p:oleObj name="Equation" r:id="rId21" imgW="2501640" imgH="121896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5148" y="4508041"/>
                        <a:ext cx="4576762" cy="223248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404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Example:  Position function not provided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52400" y="2590800"/>
          <a:ext cx="63246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3" imgW="3162300" imgH="939800" progId="Equation.DSMT4">
                  <p:embed/>
                </p:oleObj>
              </mc:Choice>
              <mc:Fallback>
                <p:oleObj name="Equation" r:id="rId3" imgW="3162300" imgH="9398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590800"/>
                        <a:ext cx="6324600" cy="187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2400" y="914400"/>
          <a:ext cx="609758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5" imgW="2781300" imgH="660400" progId="Equation.DSMT4">
                  <p:embed/>
                </p:oleObj>
              </mc:Choice>
              <mc:Fallback>
                <p:oleObj name="Equation" r:id="rId5" imgW="2781300" imgH="6604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14400"/>
                        <a:ext cx="6097587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 descr="http://hmco.tdlc.com/public/calc7esample/ch02/ch02b/02b_images/cn02b06_9.gif"/>
          <p:cNvPicPr/>
          <p:nvPr/>
        </p:nvPicPr>
        <p:blipFill>
          <a:blip r:embed="rId7" cstate="print"/>
          <a:srcRect t="41557" r="70513" b="27961"/>
          <a:stretch>
            <a:fillRect/>
          </a:stretch>
        </p:blipFill>
        <p:spPr bwMode="auto">
          <a:xfrm>
            <a:off x="6629400" y="685800"/>
            <a:ext cx="2362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28600" y="4648200"/>
          <a:ext cx="783748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8" imgW="3810000" imgH="889000" progId="Equation.DSMT4">
                  <p:embed/>
                </p:oleObj>
              </mc:Choice>
              <mc:Fallback>
                <p:oleObj name="Equation" r:id="rId8" imgW="3810000" imgH="8890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648200"/>
                        <a:ext cx="7837488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4283157"/>
              </p:ext>
            </p:extLst>
          </p:nvPr>
        </p:nvGraphicFramePr>
        <p:xfrm>
          <a:off x="241300" y="838200"/>
          <a:ext cx="63754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6" name="Equation" r:id="rId3" imgW="3174840" imgH="253800" progId="Equation.DSMT4">
                  <p:embed/>
                </p:oleObj>
              </mc:Choice>
              <mc:Fallback>
                <p:oleObj name="Equation" r:id="rId3" imgW="3174840" imgH="2538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838200"/>
                        <a:ext cx="6375400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514484"/>
              </p:ext>
            </p:extLst>
          </p:nvPr>
        </p:nvGraphicFramePr>
        <p:xfrm>
          <a:off x="228600" y="1447800"/>
          <a:ext cx="6629399" cy="1338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7" name="Equation" r:id="rId5" imgW="3708360" imgH="749160" progId="Equation.DSMT4">
                  <p:embed/>
                </p:oleObj>
              </mc:Choice>
              <mc:Fallback>
                <p:oleObj name="Equation" r:id="rId5" imgW="3708360" imgH="74916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47800"/>
                        <a:ext cx="6629399" cy="13385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456018"/>
              </p:ext>
            </p:extLst>
          </p:nvPr>
        </p:nvGraphicFramePr>
        <p:xfrm>
          <a:off x="217488" y="2819400"/>
          <a:ext cx="528002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Equation" r:id="rId7" imgW="2590560" imgH="457200" progId="Equation.DSMT4">
                  <p:embed/>
                </p:oleObj>
              </mc:Choice>
              <mc:Fallback>
                <p:oleObj name="Equation" r:id="rId7" imgW="2590560" imgH="4572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2819400"/>
                        <a:ext cx="5280025" cy="931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481976"/>
              </p:ext>
            </p:extLst>
          </p:nvPr>
        </p:nvGraphicFramePr>
        <p:xfrm>
          <a:off x="241300" y="3886200"/>
          <a:ext cx="751998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9" name="Equation" r:id="rId9" imgW="3479760" imgH="457200" progId="Equation.DSMT4">
                  <p:embed/>
                </p:oleObj>
              </mc:Choice>
              <mc:Fallback>
                <p:oleObj name="Equation" r:id="rId9" imgW="3479760" imgH="4572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" y="3886200"/>
                        <a:ext cx="7519988" cy="987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04145"/>
              </p:ext>
            </p:extLst>
          </p:nvPr>
        </p:nvGraphicFramePr>
        <p:xfrm>
          <a:off x="239713" y="4953000"/>
          <a:ext cx="8054975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0" name="Equation" r:id="rId11" imgW="4356000" imgH="634680" progId="Equation.DSMT4">
                  <p:embed/>
                </p:oleObj>
              </mc:Choice>
              <mc:Fallback>
                <p:oleObj name="Equation" r:id="rId11" imgW="4356000" imgH="63468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4953000"/>
                        <a:ext cx="8054975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486400" y="5715000"/>
          <a:ext cx="231737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Equation" r:id="rId13" imgW="1193800" imgH="431800" progId="Equation.DSMT4">
                  <p:embed/>
                </p:oleObj>
              </mc:Choice>
              <mc:Fallback>
                <p:oleObj name="Equation" r:id="rId13" imgW="1193800" imgH="4318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715000"/>
                        <a:ext cx="2317377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for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115 # 87, 88</a:t>
            </a:r>
            <a:r>
              <a:rPr lang="en-US" smtClean="0"/>
              <a:t>, 90-94, 96-98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1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First Look at Motion</a:t>
            </a: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baseline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2.2 Day 2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On the agenda: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2590800"/>
            <a:ext cx="9144000" cy="266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Average Velocity vs. Instantaneous Velocity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Relationship between position function and velocity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0" y="5486400"/>
            <a:ext cx="9144000" cy="707886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114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check online please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381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Average Velocity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Velocity is the rate of change of position over time.</a:t>
            </a:r>
          </a:p>
          <a:p>
            <a:r>
              <a:rPr lang="en-US" dirty="0" smtClean="0"/>
              <a:t>Average velocity is change of position over  a specific interval of time.</a:t>
            </a:r>
            <a:endParaRPr lang="en-US" dirty="0" smtClean="0"/>
          </a:p>
          <a:p>
            <a:r>
              <a:rPr lang="en-US" dirty="0" smtClean="0"/>
              <a:t>So g</a:t>
            </a:r>
            <a:r>
              <a:rPr lang="en-US" dirty="0" smtClean="0"/>
              <a:t>iven </a:t>
            </a:r>
            <a:r>
              <a:rPr lang="en-US" dirty="0" smtClean="0"/>
              <a:t>a position function, the </a:t>
            </a:r>
            <a:r>
              <a:rPr lang="en-US" b="1" dirty="0" smtClean="0">
                <a:solidFill>
                  <a:srgbClr val="FF0000"/>
                </a:solidFill>
              </a:rPr>
              <a:t>average velocity </a:t>
            </a:r>
            <a:r>
              <a:rPr lang="en-US" dirty="0" smtClean="0"/>
              <a:t>is given by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position functions has the notation: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323900"/>
              </p:ext>
            </p:extLst>
          </p:nvPr>
        </p:nvGraphicFramePr>
        <p:xfrm>
          <a:off x="963058" y="3962400"/>
          <a:ext cx="67548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3" imgW="2476500" imgH="419100" progId="Equation.DSMT4">
                  <p:embed/>
                </p:oleObj>
              </mc:Choice>
              <mc:Fallback>
                <p:oleObj name="Equation" r:id="rId3" imgW="2476500" imgH="4191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058" y="3962400"/>
                        <a:ext cx="67548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18102"/>
              </p:ext>
            </p:extLst>
          </p:nvPr>
        </p:nvGraphicFramePr>
        <p:xfrm>
          <a:off x="1066800" y="5791200"/>
          <a:ext cx="4343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" imgW="1447172" imgH="253890" progId="Equation.DSMT4">
                  <p:embed/>
                </p:oleObj>
              </mc:Choice>
              <mc:Fallback>
                <p:oleObj name="Equation" r:id="rId5" imgW="1447172" imgH="25389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791200"/>
                        <a:ext cx="43434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" y="990600"/>
          <a:ext cx="90297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4" name="Equation" r:id="rId3" imgW="4013200" imgH="508000" progId="Equation.DSMT4">
                  <p:embed/>
                </p:oleObj>
              </mc:Choice>
              <mc:Fallback>
                <p:oleObj name="Equation" r:id="rId3" imgW="4013200" imgH="5080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" y="990600"/>
                        <a:ext cx="90297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4800" y="4191000"/>
          <a:ext cx="2743201" cy="977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Equation" r:id="rId5" imgW="1104900" imgH="393700" progId="Equation.DSMT4">
                  <p:embed/>
                </p:oleObj>
              </mc:Choice>
              <mc:Fallback>
                <p:oleObj name="Equation" r:id="rId5" imgW="1104900" imgH="3937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191000"/>
                        <a:ext cx="2743201" cy="977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24200" y="4191000"/>
          <a:ext cx="386407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7" imgW="1663700" imgH="393700" progId="Equation.DSMT4">
                  <p:embed/>
                </p:oleObj>
              </mc:Choice>
              <mc:Fallback>
                <p:oleObj name="Equation" r:id="rId7" imgW="1663700" imgH="3937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91000"/>
                        <a:ext cx="386407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2400" y="2209800"/>
          <a:ext cx="8991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9" imgW="3403600" imgH="254000" progId="Equation.DSMT4">
                  <p:embed/>
                </p:oleObj>
              </mc:Choice>
              <mc:Fallback>
                <p:oleObj name="Equation" r:id="rId9" imgW="3403600" imgH="2540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209800"/>
                        <a:ext cx="8991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" y="2971800"/>
          <a:ext cx="8718176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11" imgW="3467100" imgH="431800" progId="Equation.DSMT4">
                  <p:embed/>
                </p:oleObj>
              </mc:Choice>
              <mc:Fallback>
                <p:oleObj name="Equation" r:id="rId11" imgW="3467100" imgH="4318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971800"/>
                        <a:ext cx="8718176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28600" y="5410200"/>
          <a:ext cx="527843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13" imgW="2298700" imgH="203200" progId="Equation.DSMT4">
                  <p:embed/>
                </p:oleObj>
              </mc:Choice>
              <mc:Fallback>
                <p:oleObj name="Equation" r:id="rId13" imgW="2298700" imgH="2032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410200"/>
                        <a:ext cx="5278437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495601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Terminology</a:t>
            </a:r>
            <a:endParaRPr lang="en-US" sz="3200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77504"/>
              </p:ext>
            </p:extLst>
          </p:nvPr>
        </p:nvGraphicFramePr>
        <p:xfrm>
          <a:off x="152400" y="718343"/>
          <a:ext cx="84550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9" name="Equation" r:id="rId3" imgW="4394200" imgH="203200" progId="Equation.DSMT4">
                  <p:embed/>
                </p:oleObj>
              </mc:Choice>
              <mc:Fallback>
                <p:oleObj name="Equation" r:id="rId3" imgW="4394200" imgH="20320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718343"/>
                        <a:ext cx="8455025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310243"/>
              </p:ext>
            </p:extLst>
          </p:nvPr>
        </p:nvGraphicFramePr>
        <p:xfrm>
          <a:off x="152400" y="1287807"/>
          <a:ext cx="8656638" cy="4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0" name="Equation" r:id="rId5" imgW="4229100" imgH="203200" progId="Equation.DSMT4">
                  <p:embed/>
                </p:oleObj>
              </mc:Choice>
              <mc:Fallback>
                <p:oleObj name="Equation" r:id="rId5" imgW="4229100" imgH="20320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87807"/>
                        <a:ext cx="8656638" cy="41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193454"/>
              </p:ext>
            </p:extLst>
          </p:nvPr>
        </p:nvGraphicFramePr>
        <p:xfrm>
          <a:off x="255452" y="1867809"/>
          <a:ext cx="8351973" cy="827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1" name="Equation" r:id="rId7" imgW="4356000" imgH="431640" progId="Equation.DSMT4">
                  <p:embed/>
                </p:oleObj>
              </mc:Choice>
              <mc:Fallback>
                <p:oleObj name="Equation" r:id="rId7" imgW="4356000" imgH="43164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52" y="1867809"/>
                        <a:ext cx="8351973" cy="8271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714343"/>
              </p:ext>
            </p:extLst>
          </p:nvPr>
        </p:nvGraphicFramePr>
        <p:xfrm>
          <a:off x="3119438" y="4108450"/>
          <a:ext cx="2222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2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4108450"/>
                        <a:ext cx="222250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555732"/>
              </p:ext>
            </p:extLst>
          </p:nvPr>
        </p:nvGraphicFramePr>
        <p:xfrm>
          <a:off x="133120" y="2874252"/>
          <a:ext cx="8609012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3" name="Equation" r:id="rId11" imgW="4356100" imgH="203200" progId="Equation.DSMT4">
                  <p:embed/>
                </p:oleObj>
              </mc:Choice>
              <mc:Fallback>
                <p:oleObj name="Equation" r:id="rId11" imgW="4356100" imgH="2032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20" y="2874252"/>
                        <a:ext cx="8609012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917725"/>
              </p:ext>
            </p:extLst>
          </p:nvPr>
        </p:nvGraphicFramePr>
        <p:xfrm>
          <a:off x="128530" y="5527450"/>
          <a:ext cx="7899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4" name="Equation" r:id="rId13" imgW="3949700" imgH="355600" progId="Equation.DSMT4">
                  <p:embed/>
                </p:oleObj>
              </mc:Choice>
              <mc:Fallback>
                <p:oleObj name="Equation" r:id="rId13" imgW="3949700" imgH="3556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30" y="5527450"/>
                        <a:ext cx="78994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734281"/>
              </p:ext>
            </p:extLst>
          </p:nvPr>
        </p:nvGraphicFramePr>
        <p:xfrm>
          <a:off x="128530" y="6170670"/>
          <a:ext cx="8483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5" name="Equation" r:id="rId15" imgW="4241800" imgH="355600" progId="Equation.DSMT4">
                  <p:embed/>
                </p:oleObj>
              </mc:Choice>
              <mc:Fallback>
                <p:oleObj name="Equation" r:id="rId15" imgW="4241800" imgH="35560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30" y="6170670"/>
                        <a:ext cx="84836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259424"/>
              </p:ext>
            </p:extLst>
          </p:nvPr>
        </p:nvGraphicFramePr>
        <p:xfrm>
          <a:off x="195607" y="4532994"/>
          <a:ext cx="7772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6" name="Equation" r:id="rId17" imgW="3670300" imgH="431800" progId="Equation.DSMT4">
                  <p:embed/>
                </p:oleObj>
              </mc:Choice>
              <mc:Fallback>
                <p:oleObj name="Equation" r:id="rId17" imgW="3670300" imgH="43180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07" y="4532994"/>
                        <a:ext cx="77724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645061"/>
              </p:ext>
            </p:extLst>
          </p:nvPr>
        </p:nvGraphicFramePr>
        <p:xfrm>
          <a:off x="192030" y="3422147"/>
          <a:ext cx="7961312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17" name="Equation" r:id="rId19" imgW="4101840" imgH="482400" progId="Equation.DSMT4">
                  <p:embed/>
                </p:oleObj>
              </mc:Choice>
              <mc:Fallback>
                <p:oleObj name="Equation" r:id="rId19" imgW="41018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30" y="3422147"/>
                        <a:ext cx="7961312" cy="93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 smtClean="0"/>
              <a:t>Instantaneous Velocity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" y="1219200"/>
          <a:ext cx="8763000" cy="458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0" name="Equation" r:id="rId3" imgW="3886200" imgH="203200" progId="Equation.DSMT4">
                  <p:embed/>
                </p:oleObj>
              </mc:Choice>
              <mc:Fallback>
                <p:oleObj name="Equation" r:id="rId3" imgW="3886200" imgH="2032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19200"/>
                        <a:ext cx="8763000" cy="4581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52400" y="1905000"/>
          <a:ext cx="871537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Equation" r:id="rId5" imgW="3873500" imgH="254000" progId="Equation.DSMT4">
                  <p:embed/>
                </p:oleObj>
              </mc:Choice>
              <mc:Fallback>
                <p:oleObj name="Equation" r:id="rId5" imgW="3873500" imgH="2540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905000"/>
                        <a:ext cx="8715375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" y="2743200"/>
          <a:ext cx="8267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Equation" r:id="rId7" imgW="3149600" imgH="203200" progId="Equation.DSMT4">
                  <p:embed/>
                </p:oleObj>
              </mc:Choice>
              <mc:Fallback>
                <p:oleObj name="Equation" r:id="rId7" imgW="3149600" imgH="2032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82677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81000" y="3429000"/>
          <a:ext cx="2362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" name="Equation" r:id="rId9" imgW="1180588" imgH="253890" progId="Equation.DSMT4">
                  <p:embed/>
                </p:oleObj>
              </mc:Choice>
              <mc:Fallback>
                <p:oleObj name="Equation" r:id="rId9" imgW="1180588" imgH="25389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429000"/>
                        <a:ext cx="23622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81000" y="4343400"/>
          <a:ext cx="46672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Equation" r:id="rId11" imgW="2222500" imgH="254000" progId="Equation.DSMT4">
                  <p:embed/>
                </p:oleObj>
              </mc:Choice>
              <mc:Fallback>
                <p:oleObj name="Equation" r:id="rId11" imgW="2222500" imgH="2540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343400"/>
                        <a:ext cx="466725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79375" y="5029200"/>
          <a:ext cx="85677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Equation" r:id="rId13" imgW="3263900" imgH="203200" progId="Equation.DSMT4">
                  <p:embed/>
                </p:oleObj>
              </mc:Choice>
              <mc:Fallback>
                <p:oleObj name="Equation" r:id="rId13" imgW="3263900" imgH="2032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5029200"/>
                        <a:ext cx="85677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304800" y="5791200"/>
          <a:ext cx="55197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Equation" r:id="rId15" imgW="2628900" imgH="254000" progId="Equation.DSMT4">
                  <p:embed/>
                </p:oleObj>
              </mc:Choice>
              <mc:Fallback>
                <p:oleObj name="Equation" r:id="rId15" imgW="2628900" imgH="25400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791200"/>
                        <a:ext cx="5519738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737" y="3276600"/>
            <a:ext cx="8482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862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4876800"/>
            <a:ext cx="8991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604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81400"/>
            <a:ext cx="9144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211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Didn’t cover the problem 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5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7037</TotalTime>
  <Words>124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Wingdings 2</vt:lpstr>
      <vt:lpstr>Office Theme</vt:lpstr>
      <vt:lpstr>Equation</vt:lpstr>
      <vt:lpstr>MathType 6.0 Equation</vt:lpstr>
      <vt:lpstr>Warmup - Find the Derivative</vt:lpstr>
      <vt:lpstr>PowerPoint Presentation</vt:lpstr>
      <vt:lpstr>Average Velocity</vt:lpstr>
      <vt:lpstr>Example</vt:lpstr>
      <vt:lpstr>Terminology</vt:lpstr>
      <vt:lpstr>Instantaneous Velocity</vt:lpstr>
      <vt:lpstr>PowerPoint Presentation</vt:lpstr>
      <vt:lpstr>PowerPoint Presentation</vt:lpstr>
      <vt:lpstr>Didn’t cover the problem below</vt:lpstr>
      <vt:lpstr>Example:  Position function not provided</vt:lpstr>
      <vt:lpstr>Solution</vt:lpstr>
      <vt:lpstr>HW for Day 2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89</cp:revision>
  <dcterms:created xsi:type="dcterms:W3CDTF">2011-09-16T12:08:45Z</dcterms:created>
  <dcterms:modified xsi:type="dcterms:W3CDTF">2015-09-18T16:30:01Z</dcterms:modified>
</cp:coreProperties>
</file>