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8" r:id="rId5"/>
    <p:sldId id="269" r:id="rId6"/>
    <p:sldId id="264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9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D70D1-3743-4EAD-AC57-9FFA79956FF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5F791-147F-4E8C-9370-BC15BF5E8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image" Target="../media/image58.png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2.wmf"/><Relationship Id="rId25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56.bin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5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image" Target="../media/image63.gif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8.wmf"/><Relationship Id="rId3" Type="http://schemas.openxmlformats.org/officeDocument/2006/relationships/image" Target="../media/image71.gi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6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5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3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2.bin"/><Relationship Id="rId3" Type="http://schemas.openxmlformats.org/officeDocument/2006/relationships/image" Target="../media/image45.png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45.bin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slope of the function at the given point using each of the 3 definitions we have learned. 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274574"/>
              </p:ext>
            </p:extLst>
          </p:nvPr>
        </p:nvGraphicFramePr>
        <p:xfrm>
          <a:off x="563880" y="3341248"/>
          <a:ext cx="65897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3" imgW="2755800" imgH="177480" progId="Equation.DSMT4">
                  <p:embed/>
                </p:oleObj>
              </mc:Choice>
              <mc:Fallback>
                <p:oleObj name="Equation" r:id="rId3" imgW="2755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" y="3341248"/>
                        <a:ext cx="65897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Warmup</a:t>
            </a:r>
            <a:endParaRPr lang="en-US" sz="3600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696720"/>
              </p:ext>
            </p:extLst>
          </p:nvPr>
        </p:nvGraphicFramePr>
        <p:xfrm>
          <a:off x="560070" y="4357023"/>
          <a:ext cx="65897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Equation" r:id="rId5" imgW="2755800" imgH="203040" progId="Equation.DSMT4">
                  <p:embed/>
                </p:oleObj>
              </mc:Choice>
              <mc:Fallback>
                <p:oleObj name="Equation" r:id="rId5" imgW="275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" y="4357023"/>
                        <a:ext cx="65897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173911"/>
              </p:ext>
            </p:extLst>
          </p:nvPr>
        </p:nvGraphicFramePr>
        <p:xfrm>
          <a:off x="533400" y="5410200"/>
          <a:ext cx="71358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Equation" r:id="rId7" imgW="2984400" imgH="203040" progId="Equation.DSMT4">
                  <p:embed/>
                </p:oleObj>
              </mc:Choice>
              <mc:Fallback>
                <p:oleObj name="Equation" r:id="rId7" imgW="298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71358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856722"/>
              </p:ext>
            </p:extLst>
          </p:nvPr>
        </p:nvGraphicFramePr>
        <p:xfrm>
          <a:off x="423863" y="2209800"/>
          <a:ext cx="59817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9" imgW="2501640" imgH="431640" progId="Equation.DSMT4">
                  <p:embed/>
                </p:oleObj>
              </mc:Choice>
              <mc:Fallback>
                <p:oleObj name="Equation" r:id="rId9" imgW="2501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2209800"/>
                        <a:ext cx="598170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1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The Constant Multiple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943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Examples: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</a:p>
        </p:txBody>
      </p:sp>
      <p:pic>
        <p:nvPicPr>
          <p:cNvPr id="4" name="Picture 2" descr="03-016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8610600" cy="1752599"/>
          </a:xfrm>
          <a:prstGeom prst="rect">
            <a:avLst/>
          </a:prstGeom>
          <a:noFill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3200400"/>
          <a:ext cx="1219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4" imgW="533160" imgH="393480" progId="Equation.DSMT4">
                  <p:embed/>
                </p:oleObj>
              </mc:Choice>
              <mc:Fallback>
                <p:oleObj name="Equation" r:id="rId4" imgW="5331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1219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19300" y="3200400"/>
          <a:ext cx="2516188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6" imgW="1231560" imgH="393480" progId="Equation.DSMT4">
                  <p:embed/>
                </p:oleObj>
              </mc:Choice>
              <mc:Fallback>
                <p:oleObj name="Equation" r:id="rId6" imgW="12315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200400"/>
                        <a:ext cx="2516188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10200" y="3048000"/>
          <a:ext cx="34607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8" imgW="1346040" imgH="393480" progId="Equation.DSMT4">
                  <p:embed/>
                </p:oleObj>
              </mc:Choice>
              <mc:Fallback>
                <p:oleObj name="Equation" r:id="rId8" imgW="13460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048000"/>
                        <a:ext cx="3460750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81000" y="4191000"/>
          <a:ext cx="14811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10" imgW="647640" imgH="469800" progId="Equation.DSMT4">
                  <p:embed/>
                </p:oleObj>
              </mc:Choice>
              <mc:Fallback>
                <p:oleObj name="Equation" r:id="rId10" imgW="64764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148113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24200" y="4114800"/>
          <a:ext cx="1524000" cy="762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12" imgW="583920" imgH="393480" progId="Equation.DSMT4">
                  <p:embed/>
                </p:oleObj>
              </mc:Choice>
              <mc:Fallback>
                <p:oleObj name="Equation" r:id="rId12" imgW="5839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14800"/>
                        <a:ext cx="1524000" cy="762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410200" y="4038600"/>
          <a:ext cx="356076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14" imgW="1384200" imgH="393480" progId="Equation.DSMT4">
                  <p:embed/>
                </p:oleObj>
              </mc:Choice>
              <mc:Fallback>
                <p:oleObj name="Equation" r:id="rId14" imgW="13842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038600"/>
                        <a:ext cx="3560763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7200" y="5257800"/>
          <a:ext cx="1371601" cy="762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16" imgW="571320" imgH="393480" progId="Equation.DSMT4">
                  <p:embed/>
                </p:oleObj>
              </mc:Choice>
              <mc:Fallback>
                <p:oleObj name="Equation" r:id="rId16" imgW="57132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57800"/>
                        <a:ext cx="1371601" cy="762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10200" y="5105400"/>
          <a:ext cx="139721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18" imgW="571320" imgH="393480" progId="Equation.DSMT4">
                  <p:embed/>
                </p:oleObj>
              </mc:Choice>
              <mc:Fallback>
                <p:oleObj name="Equation" r:id="rId18" imgW="5713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05400"/>
                        <a:ext cx="139721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457200" y="6058010"/>
          <a:ext cx="1447800" cy="799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20" imgW="685800" imgH="469800" progId="Equation.DSMT4">
                  <p:embed/>
                </p:oleObj>
              </mc:Choice>
              <mc:Fallback>
                <p:oleObj name="Equation" r:id="rId20" imgW="685800" imgH="469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58010"/>
                        <a:ext cx="1447800" cy="799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5410200" y="6019800"/>
          <a:ext cx="15224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22" imgW="622080" imgH="203040" progId="Equation.DSMT4">
                  <p:embed/>
                </p:oleObj>
              </mc:Choice>
              <mc:Fallback>
                <p:oleObj name="Equation" r:id="rId22" imgW="62208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6019800"/>
                        <a:ext cx="152241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3124200" y="5029200"/>
          <a:ext cx="97313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24" imgW="406080" imgH="419040" progId="Equation.DSMT4">
                  <p:embed/>
                </p:oleObj>
              </mc:Choice>
              <mc:Fallback>
                <p:oleObj name="Equation" r:id="rId24" imgW="406080" imgH="419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29200"/>
                        <a:ext cx="973137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133725" y="5943600"/>
          <a:ext cx="13541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26" imgW="596880" imgH="279360" progId="Equation.DSMT4">
                  <p:embed/>
                </p:oleObj>
              </mc:Choice>
              <mc:Fallback>
                <p:oleObj name="Equation" r:id="rId26" imgW="596880" imgH="2793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5943600"/>
                        <a:ext cx="135413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The Sum and Difference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</p:txBody>
      </p:sp>
      <p:pic>
        <p:nvPicPr>
          <p:cNvPr id="4" name="Picture 3" descr="http://hmco.tdlc.com/public/calc7esample/ch02/ch02b/02b_images/cn02b04.gif"/>
          <p:cNvPicPr/>
          <p:nvPr/>
        </p:nvPicPr>
        <p:blipFill>
          <a:blip r:embed="rId3" cstate="print"/>
          <a:srcRect l="32548" t="10202" b="71788"/>
          <a:stretch>
            <a:fillRect/>
          </a:stretch>
        </p:blipFill>
        <p:spPr bwMode="auto">
          <a:xfrm>
            <a:off x="685800" y="990600"/>
            <a:ext cx="7543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3810000"/>
          <a:ext cx="3429000" cy="693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3429000" cy="6935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800600" y="3810000"/>
          <a:ext cx="28892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6" imgW="952200" imgH="228600" progId="Equation.DSMT4">
                  <p:embed/>
                </p:oleObj>
              </mc:Choice>
              <mc:Fallback>
                <p:oleObj name="Equation" r:id="rId6" imgW="952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10000"/>
                        <a:ext cx="288925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" y="4724400"/>
          <a:ext cx="3657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8" imgW="1371600" imgH="419040" progId="Equation.DSMT4">
                  <p:embed/>
                </p:oleObj>
              </mc:Choice>
              <mc:Fallback>
                <p:oleObj name="Equation" r:id="rId8" imgW="13716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3657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800600" y="4953000"/>
          <a:ext cx="36576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0" imgW="1371600" imgH="228600" progId="Equation.DSMT4">
                  <p:embed/>
                </p:oleObj>
              </mc:Choice>
              <mc:Fallback>
                <p:oleObj name="Equation" r:id="rId10" imgW="13716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953000"/>
                        <a:ext cx="365760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Derivative of Sine and Cosine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3" descr="http://hmco.tdlc.com/public/calc7esample/ch02/ch02b/02b_images/cn02b05.gif"/>
          <p:cNvPicPr/>
          <p:nvPr/>
        </p:nvPicPr>
        <p:blipFill>
          <a:blip r:embed="rId3" cstate="print"/>
          <a:srcRect l="32538" t="17512" r="-19" b="75210"/>
          <a:stretch>
            <a:fillRect/>
          </a:stretch>
        </p:blipFill>
        <p:spPr bwMode="auto">
          <a:xfrm>
            <a:off x="1295400" y="1066800"/>
            <a:ext cx="678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3352800"/>
          <a:ext cx="1828800" cy="56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4" imgW="660240" imgH="203040" progId="Equation.DSMT4">
                  <p:embed/>
                </p:oleObj>
              </mc:Choice>
              <mc:Fallback>
                <p:oleObj name="Equation" r:id="rId4" imgW="6602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1828800" cy="562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19600" y="3352800"/>
          <a:ext cx="20050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6" imgW="723600" imgH="203040" progId="Equation.DSMT4">
                  <p:embed/>
                </p:oleObj>
              </mc:Choice>
              <mc:Fallback>
                <p:oleObj name="Equation" r:id="rId6" imgW="7236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352800"/>
                        <a:ext cx="2005012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4267200"/>
          <a:ext cx="152645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8" imgW="583920" imgH="393480" progId="Equation.DSMT4">
                  <p:embed/>
                </p:oleObj>
              </mc:Choice>
              <mc:Fallback>
                <p:oleObj name="Equation" r:id="rId8" imgW="5839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152645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057400" y="4267200"/>
          <a:ext cx="15303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153035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419600" y="4038600"/>
          <a:ext cx="33401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12" imgW="1218960" imgH="393480" progId="Equation.DSMT4">
                  <p:embed/>
                </p:oleObj>
              </mc:Choice>
              <mc:Fallback>
                <p:oleObj name="Equation" r:id="rId12" imgW="12189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038600"/>
                        <a:ext cx="33401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200" y="5715000"/>
          <a:ext cx="2133600" cy="49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14" imgW="799920" imgH="177480" progId="Equation.DSMT4">
                  <p:embed/>
                </p:oleObj>
              </mc:Choice>
              <mc:Fallback>
                <p:oleObj name="Equation" r:id="rId14" imgW="7999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715000"/>
                        <a:ext cx="2133600" cy="497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437063" y="5680075"/>
          <a:ext cx="20986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16" imgW="787320" imgH="203040" progId="Equation.DSMT4">
                  <p:embed/>
                </p:oleObj>
              </mc:Choice>
              <mc:Fallback>
                <p:oleObj name="Equation" r:id="rId16" imgW="78732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5680075"/>
                        <a:ext cx="209867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1.</a:t>
            </a:r>
          </a:p>
          <a:p>
            <a:endParaRPr lang="en-US" dirty="0"/>
          </a:p>
          <a:p>
            <a:r>
              <a:rPr lang="en-US" dirty="0" smtClean="0"/>
              <a:t>2.</a:t>
            </a:r>
          </a:p>
          <a:p>
            <a:endParaRPr lang="en-US" dirty="0"/>
          </a:p>
          <a:p>
            <a:r>
              <a:rPr lang="en-US" dirty="0" smtClean="0"/>
              <a:t>3.</a:t>
            </a:r>
          </a:p>
          <a:p>
            <a:endParaRPr lang="en-US" dirty="0"/>
          </a:p>
          <a:p>
            <a:r>
              <a:rPr lang="en-US" dirty="0" smtClean="0"/>
              <a:t>4.</a:t>
            </a:r>
          </a:p>
          <a:p>
            <a:endParaRPr lang="en-US" dirty="0"/>
          </a:p>
          <a:p>
            <a:r>
              <a:rPr lang="en-US" dirty="0" smtClean="0"/>
              <a:t>5.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1" y="914401"/>
          <a:ext cx="4190999" cy="875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3" imgW="2006280" imgH="419040" progId="Equation.DSMT4">
                  <p:embed/>
                </p:oleObj>
              </mc:Choice>
              <mc:Fallback>
                <p:oleObj name="Equation" r:id="rId3" imgW="200628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914401"/>
                        <a:ext cx="4190999" cy="8753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1981200"/>
          <a:ext cx="35396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5" imgW="1218960" imgH="393480" progId="Equation.DSMT4">
                  <p:embed/>
                </p:oleObj>
              </mc:Choice>
              <mc:Fallback>
                <p:oleObj name="Equation" r:id="rId5" imgW="12189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35396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3200400"/>
          <a:ext cx="3124200" cy="11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7" imgW="1002960" imgH="431640" progId="Equation.DSMT4">
                  <p:embed/>
                </p:oleObj>
              </mc:Choice>
              <mc:Fallback>
                <p:oleObj name="Equation" r:id="rId7" imgW="10029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3124200" cy="119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4495800"/>
          <a:ext cx="32004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9" imgW="1333440" imgH="419040" progId="Equation.DSMT4">
                  <p:embed/>
                </p:oleObj>
              </mc:Choice>
              <mc:Fallback>
                <p:oleObj name="Equation" r:id="rId9" imgW="133344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320040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90599" y="5638800"/>
          <a:ext cx="2514601" cy="1003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11" imgW="927000" imgH="393480" progId="Equation.DSMT4">
                  <p:embed/>
                </p:oleObj>
              </mc:Choice>
              <mc:Fallback>
                <p:oleObj name="Equation" r:id="rId11" imgW="9270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599" y="5638800"/>
                        <a:ext cx="2514601" cy="1003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105400" y="990600"/>
          <a:ext cx="39592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13" imgW="2095200" imgH="419040" progId="Equation.DSMT4">
                  <p:embed/>
                </p:oleObj>
              </mc:Choice>
              <mc:Fallback>
                <p:oleObj name="Equation" r:id="rId13" imgW="209520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990600"/>
                        <a:ext cx="395922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876800" y="1905000"/>
          <a:ext cx="39465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15" imgW="1358640" imgH="419040" progId="Equation.DSMT4">
                  <p:embed/>
                </p:oleObj>
              </mc:Choice>
              <mc:Fallback>
                <p:oleObj name="Equation" r:id="rId15" imgW="135864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3946525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889500" y="3276600"/>
          <a:ext cx="35591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17" imgW="1143000" imgH="431640" progId="Equation.DSMT4">
                  <p:embed/>
                </p:oleObj>
              </mc:Choice>
              <mc:Fallback>
                <p:oleObj name="Equation" r:id="rId17" imgW="114300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3276600"/>
                        <a:ext cx="35591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953000" y="4495800"/>
          <a:ext cx="350678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Equation" r:id="rId19" imgW="1460160" imgH="431640" progId="Equation.DSMT4">
                  <p:embed/>
                </p:oleObj>
              </mc:Choice>
              <mc:Fallback>
                <p:oleObj name="Equation" r:id="rId19" imgW="146016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495800"/>
                        <a:ext cx="3506787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953000" y="5638800"/>
          <a:ext cx="2514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21" imgW="927000" imgH="393480" progId="Equation.DSMT4">
                  <p:embed/>
                </p:oleObj>
              </mc:Choice>
              <mc:Fallback>
                <p:oleObj name="Equation" r:id="rId21" imgW="9270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638800"/>
                        <a:ext cx="25146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364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Finding f’(x), the derivative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954156"/>
              </p:ext>
            </p:extLst>
          </p:nvPr>
        </p:nvGraphicFramePr>
        <p:xfrm>
          <a:off x="4425950" y="1561930"/>
          <a:ext cx="47180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Equation" r:id="rId3" imgW="1854000" imgH="393480" progId="Equation.DSMT4">
                  <p:embed/>
                </p:oleObj>
              </mc:Choice>
              <mc:Fallback>
                <p:oleObj name="Equation" r:id="rId3" imgW="1854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1561930"/>
                        <a:ext cx="471805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253292"/>
              </p:ext>
            </p:extLst>
          </p:nvPr>
        </p:nvGraphicFramePr>
        <p:xfrm>
          <a:off x="93980" y="2676916"/>
          <a:ext cx="5903913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5" imgW="2450880" imgH="723600" progId="Equation.DSMT4">
                  <p:embed/>
                </p:oleObj>
              </mc:Choice>
              <mc:Fallback>
                <p:oleObj name="Equation" r:id="rId5" imgW="24508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" y="2676916"/>
                        <a:ext cx="5903913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Limit Definition</a:t>
            </a:r>
            <a:endParaRPr lang="en-US" sz="3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647136"/>
              </p:ext>
            </p:extLst>
          </p:nvPr>
        </p:nvGraphicFramePr>
        <p:xfrm>
          <a:off x="6057583" y="3185773"/>
          <a:ext cx="281463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7" imgW="1168200" imgH="558720" progId="Equation.DSMT4">
                  <p:embed/>
                </p:oleObj>
              </mc:Choice>
              <mc:Fallback>
                <p:oleObj name="Equation" r:id="rId7" imgW="1168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583" y="3185773"/>
                        <a:ext cx="2814638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799434"/>
              </p:ext>
            </p:extLst>
          </p:nvPr>
        </p:nvGraphicFramePr>
        <p:xfrm>
          <a:off x="228600" y="4893457"/>
          <a:ext cx="547687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quation" r:id="rId9" imgW="2273040" imgH="558720" progId="Equation.DSMT4">
                  <p:embed/>
                </p:oleObj>
              </mc:Choice>
              <mc:Fallback>
                <p:oleObj name="Equation" r:id="rId9" imgW="22730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93457"/>
                        <a:ext cx="5476875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040062"/>
              </p:ext>
            </p:extLst>
          </p:nvPr>
        </p:nvGraphicFramePr>
        <p:xfrm>
          <a:off x="-15240" y="1395878"/>
          <a:ext cx="46148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1" name="Equation" r:id="rId11" imgW="1930320" imgH="431640" progId="Equation.DSMT4">
                  <p:embed/>
                </p:oleObj>
              </mc:Choice>
              <mc:Fallback>
                <p:oleObj name="Equation" r:id="rId11" imgW="1930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" y="1395878"/>
                        <a:ext cx="4614862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42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364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Limit Definition</a:t>
            </a:r>
            <a:endParaRPr lang="en-US" sz="36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268527"/>
              </p:ext>
            </p:extLst>
          </p:nvPr>
        </p:nvGraphicFramePr>
        <p:xfrm>
          <a:off x="3175" y="825500"/>
          <a:ext cx="55943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Equation" r:id="rId3" imgW="2298600" imgH="545760" progId="Equation.DSMT4">
                  <p:embed/>
                </p:oleObj>
              </mc:Choice>
              <mc:Fallback>
                <p:oleObj name="Equation" r:id="rId3" imgW="22986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825500"/>
                        <a:ext cx="5594350" cy="1265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220980"/>
              </p:ext>
            </p:extLst>
          </p:nvPr>
        </p:nvGraphicFramePr>
        <p:xfrm>
          <a:off x="-17463" y="2417763"/>
          <a:ext cx="54054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5" imgW="2298600" imgH="520560" progId="Equation.DSMT4">
                  <p:embed/>
                </p:oleObj>
              </mc:Choice>
              <mc:Fallback>
                <p:oleObj name="Equation" r:id="rId5" imgW="22986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463" y="2417763"/>
                        <a:ext cx="5405438" cy="1165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462915"/>
              </p:ext>
            </p:extLst>
          </p:nvPr>
        </p:nvGraphicFramePr>
        <p:xfrm>
          <a:off x="31750" y="3790315"/>
          <a:ext cx="574992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quation" r:id="rId7" imgW="2387520" imgH="520560" progId="Equation.DSMT4">
                  <p:embed/>
                </p:oleObj>
              </mc:Choice>
              <mc:Fallback>
                <p:oleObj name="Equation" r:id="rId7" imgW="238752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3790315"/>
                        <a:ext cx="5749925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178268"/>
              </p:ext>
            </p:extLst>
          </p:nvPr>
        </p:nvGraphicFramePr>
        <p:xfrm>
          <a:off x="161289" y="5233739"/>
          <a:ext cx="27225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9" imgW="1130040" imgH="507960" progId="Equation.DSMT4">
                  <p:embed/>
                </p:oleObj>
              </mc:Choice>
              <mc:Fallback>
                <p:oleObj name="Equation" r:id="rId9" imgW="11300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89" y="5233739"/>
                        <a:ext cx="2722563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98738"/>
              </p:ext>
            </p:extLst>
          </p:nvPr>
        </p:nvGraphicFramePr>
        <p:xfrm>
          <a:off x="4876800" y="5345499"/>
          <a:ext cx="33655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11" imgW="1396800" imgH="507960" progId="Equation.DSMT4">
                  <p:embed/>
                </p:oleObj>
              </mc:Choice>
              <mc:Fallback>
                <p:oleObj name="Equation" r:id="rId11" imgW="1396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345499"/>
                        <a:ext cx="33655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10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364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Finding f’(c), the slope at a given point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390216"/>
              </p:ext>
            </p:extLst>
          </p:nvPr>
        </p:nvGraphicFramePr>
        <p:xfrm>
          <a:off x="4441825" y="1562100"/>
          <a:ext cx="461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3" imgW="1841400" imgH="393480" progId="Equation.DSMT4">
                  <p:embed/>
                </p:oleObj>
              </mc:Choice>
              <mc:Fallback>
                <p:oleObj name="Equation" r:id="rId3" imgW="1841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1562100"/>
                        <a:ext cx="4610100" cy="885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088231"/>
              </p:ext>
            </p:extLst>
          </p:nvPr>
        </p:nvGraphicFramePr>
        <p:xfrm>
          <a:off x="384175" y="2676525"/>
          <a:ext cx="532288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Equation" r:id="rId5" imgW="2209680" imgH="723600" progId="Equation.DSMT4">
                  <p:embed/>
                </p:oleObj>
              </mc:Choice>
              <mc:Fallback>
                <p:oleObj name="Equation" r:id="rId5" imgW="22096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2676525"/>
                        <a:ext cx="5322888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Limit Definition</a:t>
            </a:r>
            <a:endParaRPr lang="en-US" sz="3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56095"/>
              </p:ext>
            </p:extLst>
          </p:nvPr>
        </p:nvGraphicFramePr>
        <p:xfrm>
          <a:off x="6073775" y="3148013"/>
          <a:ext cx="25082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Equation" r:id="rId7" imgW="1041120" imgH="558720" progId="Equation.DSMT4">
                  <p:embed/>
                </p:oleObj>
              </mc:Choice>
              <mc:Fallback>
                <p:oleObj name="Equation" r:id="rId7" imgW="104112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3148013"/>
                        <a:ext cx="2508250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106948"/>
              </p:ext>
            </p:extLst>
          </p:nvPr>
        </p:nvGraphicFramePr>
        <p:xfrm>
          <a:off x="519113" y="4892675"/>
          <a:ext cx="48958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Equation" r:id="rId9" imgW="2031840" imgH="558720" progId="Equation.DSMT4">
                  <p:embed/>
                </p:oleObj>
              </mc:Choice>
              <mc:Fallback>
                <p:oleObj name="Equation" r:id="rId9" imgW="20318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4892675"/>
                        <a:ext cx="4895850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530006"/>
              </p:ext>
            </p:extLst>
          </p:nvPr>
        </p:nvGraphicFramePr>
        <p:xfrm>
          <a:off x="-61912" y="1430169"/>
          <a:ext cx="4487862" cy="1003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Equation" r:id="rId11" imgW="1930320" imgH="431640" progId="Equation.DSMT4">
                  <p:embed/>
                </p:oleObj>
              </mc:Choice>
              <mc:Fallback>
                <p:oleObj name="Equation" r:id="rId11" imgW="1930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1912" y="1430169"/>
                        <a:ext cx="4487862" cy="10034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03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364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Limit Definition</a:t>
            </a:r>
            <a:endParaRPr lang="en-US" sz="36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52271"/>
              </p:ext>
            </p:extLst>
          </p:nvPr>
        </p:nvGraphicFramePr>
        <p:xfrm>
          <a:off x="415925" y="850900"/>
          <a:ext cx="48466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Equation" r:id="rId3" imgW="2057400" imgH="545760" progId="Equation.DSMT4">
                  <p:embed/>
                </p:oleObj>
              </mc:Choice>
              <mc:Fallback>
                <p:oleObj name="Equation" r:id="rId3" imgW="20574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850900"/>
                        <a:ext cx="4846638" cy="1223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125838"/>
              </p:ext>
            </p:extLst>
          </p:nvPr>
        </p:nvGraphicFramePr>
        <p:xfrm>
          <a:off x="588963" y="2365375"/>
          <a:ext cx="45878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name="Equation" r:id="rId5" imgW="2057400" imgH="520560" progId="Equation.DSMT4">
                  <p:embed/>
                </p:oleObj>
              </mc:Choice>
              <mc:Fallback>
                <p:oleObj name="Equation" r:id="rId5" imgW="20574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2365375"/>
                        <a:ext cx="4587875" cy="1104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524419"/>
              </p:ext>
            </p:extLst>
          </p:nvPr>
        </p:nvGraphicFramePr>
        <p:xfrm>
          <a:off x="320675" y="3790950"/>
          <a:ext cx="51689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Equation" r:id="rId7" imgW="2145960" imgH="520560" progId="Equation.DSMT4">
                  <p:embed/>
                </p:oleObj>
              </mc:Choice>
              <mc:Fallback>
                <p:oleObj name="Equation" r:id="rId7" imgW="21459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790950"/>
                        <a:ext cx="51689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227340"/>
              </p:ext>
            </p:extLst>
          </p:nvPr>
        </p:nvGraphicFramePr>
        <p:xfrm>
          <a:off x="423545" y="5243933"/>
          <a:ext cx="33655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tion" r:id="rId9" imgW="1396800" imgH="507960" progId="Equation.DSMT4">
                  <p:embed/>
                </p:oleObj>
              </mc:Choice>
              <mc:Fallback>
                <p:oleObj name="Equation" r:id="rId9" imgW="1396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" y="5243933"/>
                        <a:ext cx="33655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530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Finding slope of function directly given a point.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186815"/>
              </p:ext>
            </p:extLst>
          </p:nvPr>
        </p:nvGraphicFramePr>
        <p:xfrm>
          <a:off x="169863" y="1825625"/>
          <a:ext cx="46148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2" name="Equation" r:id="rId3" imgW="1930320" imgH="431640" progId="Equation.DSMT4">
                  <p:embed/>
                </p:oleObj>
              </mc:Choice>
              <mc:Fallback>
                <p:oleObj name="Equation" r:id="rId3" imgW="19303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1825625"/>
                        <a:ext cx="4614862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874872"/>
              </p:ext>
            </p:extLst>
          </p:nvPr>
        </p:nvGraphicFramePr>
        <p:xfrm>
          <a:off x="5410200" y="1945004"/>
          <a:ext cx="323056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Equation" r:id="rId5" imgW="1269720" imgH="393480" progId="Equation.DSMT4">
                  <p:embed/>
                </p:oleObj>
              </mc:Choice>
              <mc:Fallback>
                <p:oleObj name="Equation" r:id="rId5" imgW="12697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945004"/>
                        <a:ext cx="3230563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888515"/>
              </p:ext>
            </p:extLst>
          </p:nvPr>
        </p:nvGraphicFramePr>
        <p:xfrm>
          <a:off x="139860" y="2904331"/>
          <a:ext cx="3516312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Equation" r:id="rId7" imgW="1460160" imgH="622080" progId="Equation.DSMT4">
                  <p:embed/>
                </p:oleObj>
              </mc:Choice>
              <mc:Fallback>
                <p:oleObj name="Equation" r:id="rId7" imgW="1460160" imgH="622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60" y="2904331"/>
                        <a:ext cx="3516312" cy="1423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Alternate Definition</a:t>
            </a:r>
            <a:endParaRPr lang="en-US" sz="3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934752"/>
              </p:ext>
            </p:extLst>
          </p:nvPr>
        </p:nvGraphicFramePr>
        <p:xfrm>
          <a:off x="3796032" y="3247070"/>
          <a:ext cx="35464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Equation" r:id="rId9" imgW="1473120" imgH="495000" progId="Equation.DSMT4">
                  <p:embed/>
                </p:oleObj>
              </mc:Choice>
              <mc:Fallback>
                <p:oleObj name="Equation" r:id="rId9" imgW="14731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032" y="3247070"/>
                        <a:ext cx="3546475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593893"/>
              </p:ext>
            </p:extLst>
          </p:nvPr>
        </p:nvGraphicFramePr>
        <p:xfrm>
          <a:off x="200978" y="4444999"/>
          <a:ext cx="691038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Equation" r:id="rId11" imgW="2869920" imgH="533160" progId="Equation.DSMT4">
                  <p:embed/>
                </p:oleObj>
              </mc:Choice>
              <mc:Fallback>
                <p:oleObj name="Equation" r:id="rId11" imgW="286992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8" y="4444999"/>
                        <a:ext cx="6910387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902716"/>
              </p:ext>
            </p:extLst>
          </p:nvPr>
        </p:nvGraphicFramePr>
        <p:xfrm>
          <a:off x="200978" y="5664199"/>
          <a:ext cx="293528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name="Equation" r:id="rId13" imgW="1218960" imgH="507960" progId="Equation.DSMT4">
                  <p:embed/>
                </p:oleObj>
              </mc:Choice>
              <mc:Fallback>
                <p:oleObj name="Equation" r:id="rId13" imgW="1218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8" y="5664199"/>
                        <a:ext cx="293528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82954"/>
              </p:ext>
            </p:extLst>
          </p:nvPr>
        </p:nvGraphicFramePr>
        <p:xfrm>
          <a:off x="3082925" y="5654675"/>
          <a:ext cx="317976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8" name="Equation" r:id="rId15" imgW="1320480" imgH="507960" progId="Equation.DSMT4">
                  <p:embed/>
                </p:oleObj>
              </mc:Choice>
              <mc:Fallback>
                <p:oleObj name="Equation" r:id="rId15" imgW="1320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5654675"/>
                        <a:ext cx="3179763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 cstate="print">
            <a:alphaModFix amt="8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Basic Differentiation Rules and Rates of Change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766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Differentiation Rules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334000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HW:  </a:t>
            </a:r>
            <a:r>
              <a:rPr lang="en-US" sz="4000" b="1" dirty="0">
                <a:solidFill>
                  <a:srgbClr val="FF0000"/>
                </a:solidFill>
              </a:rPr>
              <a:t>p. 118#'s 1-3, 7-25 odd, 39-43 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Derivative of a Constant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y = 7 </a:t>
            </a:r>
          </a:p>
          <a:p>
            <a:r>
              <a:rPr lang="en-US" dirty="0" smtClean="0"/>
              <a:t>f(x) = 0</a:t>
            </a:r>
          </a:p>
          <a:p>
            <a:r>
              <a:rPr lang="en-US" dirty="0" smtClean="0"/>
              <a:t>s(t) = -3</a:t>
            </a:r>
          </a:p>
          <a:p>
            <a:r>
              <a:rPr lang="en-US" dirty="0" smtClean="0"/>
              <a:t>y = k </a:t>
            </a:r>
            <a:r>
              <a:rPr lang="el-GR" dirty="0" smtClean="0"/>
              <a:t>π</a:t>
            </a:r>
            <a:r>
              <a:rPr lang="en-US" baseline="30000" dirty="0" smtClean="0"/>
              <a:t>2</a:t>
            </a:r>
            <a:r>
              <a:rPr lang="en-US" dirty="0" smtClean="0"/>
              <a:t>, where k is a constant</a:t>
            </a:r>
            <a:endParaRPr lang="en-US" dirty="0"/>
          </a:p>
        </p:txBody>
      </p:sp>
      <p:pic>
        <p:nvPicPr>
          <p:cNvPr id="5" name="Picture 2" descr="03-01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8775700" cy="1965325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0" y="3581400"/>
          <a:ext cx="94900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4" imgW="406080" imgH="203040" progId="Equation.DSMT4">
                  <p:embed/>
                </p:oleObj>
              </mc:Choice>
              <mc:Fallback>
                <p:oleObj name="Equation" r:id="rId4" imgW="4060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949001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43400" y="4114800"/>
          <a:ext cx="182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6" imgW="609480" imgH="203040" progId="Equation.DSMT4">
                  <p:embed/>
                </p:oleObj>
              </mc:Choice>
              <mc:Fallback>
                <p:oleObj name="Equation" r:id="rId6" imgW="6094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1828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76800" y="4800601"/>
          <a:ext cx="1752600" cy="667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00601"/>
                        <a:ext cx="1752600" cy="667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638800" y="5410200"/>
          <a:ext cx="914400" cy="661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10" imgW="406080" imgH="203040" progId="Equation.DSMT4">
                  <p:embed/>
                </p:oleObj>
              </mc:Choice>
              <mc:Fallback>
                <p:oleObj name="Equation" r:id="rId10" imgW="4060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410200"/>
                        <a:ext cx="914400" cy="6613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Power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 </a:t>
            </a:r>
          </a:p>
        </p:txBody>
      </p:sp>
      <p:pic>
        <p:nvPicPr>
          <p:cNvPr id="4" name="Picture 2" descr="03-0160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52400" y="762000"/>
            <a:ext cx="8712945" cy="1979613"/>
          </a:xfrm>
          <a:prstGeom prst="rect">
            <a:avLst/>
          </a:prstGeom>
          <a:noFill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657600"/>
          <a:ext cx="14520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4" imgW="622080" imgH="228600" progId="Equation.DSMT4">
                  <p:embed/>
                </p:oleObj>
              </mc:Choice>
              <mc:Fallback>
                <p:oleObj name="Equation" r:id="rId4" imgW="6220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145203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90800" y="3429000"/>
          <a:ext cx="274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6" imgW="1180800" imgH="393480" progId="Equation.DSMT4">
                  <p:embed/>
                </p:oleObj>
              </mc:Choice>
              <mc:Fallback>
                <p:oleObj name="Equation" r:id="rId6" imgW="11808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9000"/>
                        <a:ext cx="2743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257800" y="3581400"/>
          <a:ext cx="2438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8" imgW="812520" imgH="203040" progId="Equation.DSMT4">
                  <p:embed/>
                </p:oleObj>
              </mc:Choice>
              <mc:Fallback>
                <p:oleObj name="Equation" r:id="rId8" imgW="81252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81400"/>
                        <a:ext cx="2438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4800600"/>
          <a:ext cx="17004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10" imgW="672840" imgH="241200" progId="Equation.DSMT4">
                  <p:embed/>
                </p:oleObj>
              </mc:Choice>
              <mc:Fallback>
                <p:oleObj name="Equation" r:id="rId10" imgW="67284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17004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33600" y="4572000"/>
          <a:ext cx="1016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12" imgW="304560" imgH="304560" progId="Equation.DSMT4">
                  <p:embed/>
                </p:oleObj>
              </mc:Choice>
              <mc:Fallback>
                <p:oleObj name="Equation" r:id="rId12" imgW="30456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0"/>
                        <a:ext cx="1016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11340"/>
              </p:ext>
            </p:extLst>
          </p:nvPr>
        </p:nvGraphicFramePr>
        <p:xfrm>
          <a:off x="3582988" y="4572000"/>
          <a:ext cx="197643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14" imgW="850680" imgH="419040" progId="Equation.DSMT4">
                  <p:embed/>
                </p:oleObj>
              </mc:Choice>
              <mc:Fallback>
                <p:oleObj name="Equation" r:id="rId14" imgW="85068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4572000"/>
                        <a:ext cx="197643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835524"/>
              </p:ext>
            </p:extLst>
          </p:nvPr>
        </p:nvGraphicFramePr>
        <p:xfrm>
          <a:off x="5562600" y="4572000"/>
          <a:ext cx="3140075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16" imgW="1409400" imgH="520560" progId="Equation.DSMT4">
                  <p:embed/>
                </p:oleObj>
              </mc:Choice>
              <mc:Fallback>
                <p:oleObj name="Equation" r:id="rId16" imgW="1409400" imgH="520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572000"/>
                        <a:ext cx="3140075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ular Callout 11"/>
          <p:cNvSpPr/>
          <p:nvPr/>
        </p:nvSpPr>
        <p:spPr>
          <a:xfrm>
            <a:off x="1600200" y="2743200"/>
            <a:ext cx="2438400" cy="18288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Hint:  Rewrite it as an exponent</a:t>
            </a:r>
            <a:endParaRPr lang="en-US" sz="32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7200" y="5867400"/>
          <a:ext cx="1295400" cy="941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18" imgW="457200" imgH="393480" progId="Equation.DSMT4">
                  <p:embed/>
                </p:oleObj>
              </mc:Choice>
              <mc:Fallback>
                <p:oleObj name="Equation" r:id="rId18" imgW="4572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867400"/>
                        <a:ext cx="1295400" cy="9410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752601" y="5943600"/>
          <a:ext cx="1066800" cy="588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20" imgW="368280" imgH="203040" progId="Equation.DSMT4">
                  <p:embed/>
                </p:oleObj>
              </mc:Choice>
              <mc:Fallback>
                <p:oleObj name="Equation" r:id="rId20" imgW="36828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1" y="5943600"/>
                        <a:ext cx="1066800" cy="5885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80299"/>
              </p:ext>
            </p:extLst>
          </p:nvPr>
        </p:nvGraphicFramePr>
        <p:xfrm>
          <a:off x="4362450" y="5743575"/>
          <a:ext cx="1181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22" imgW="507960" imgH="393480" progId="Equation.DSMT4">
                  <p:embed/>
                </p:oleObj>
              </mc:Choice>
              <mc:Fallback>
                <p:oleObj name="Equation" r:id="rId22" imgW="50796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5743575"/>
                        <a:ext cx="1181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950841"/>
              </p:ext>
            </p:extLst>
          </p:nvPr>
        </p:nvGraphicFramePr>
        <p:xfrm>
          <a:off x="5638800" y="5791200"/>
          <a:ext cx="207803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24" imgW="952200" imgH="393480" progId="Equation.DSMT4">
                  <p:embed/>
                </p:oleObj>
              </mc:Choice>
              <mc:Fallback>
                <p:oleObj name="Equation" r:id="rId24" imgW="95220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91200"/>
                        <a:ext cx="2078038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ular Callout 16"/>
          <p:cNvSpPr/>
          <p:nvPr/>
        </p:nvSpPr>
        <p:spPr>
          <a:xfrm>
            <a:off x="3683000" y="2916699"/>
            <a:ext cx="5233987" cy="18288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You cannot apply the power rule to the denominator unless you are doing it to complement another rule!</a:t>
            </a:r>
            <a:endParaRPr lang="en-US" sz="3200" dirty="0"/>
          </a:p>
        </p:txBody>
      </p:sp>
      <p:sp>
        <p:nvSpPr>
          <p:cNvPr id="10" name="5-Point Star 9"/>
          <p:cNvSpPr/>
          <p:nvPr/>
        </p:nvSpPr>
        <p:spPr>
          <a:xfrm>
            <a:off x="3683000" y="3186958"/>
            <a:ext cx="577321" cy="53498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1" animBg="1"/>
      <p:bldP spid="12" grpId="2" animBg="1"/>
      <p:bldP spid="1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204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 2</vt:lpstr>
      <vt:lpstr>Office Theme</vt:lpstr>
      <vt:lpstr>Equation</vt:lpstr>
      <vt:lpstr>Warmup</vt:lpstr>
      <vt:lpstr>The Limit Definition</vt:lpstr>
      <vt:lpstr>The Limit Definition</vt:lpstr>
      <vt:lpstr>The Limit Definition</vt:lpstr>
      <vt:lpstr>The Limit Definition</vt:lpstr>
      <vt:lpstr>The Alternate Definition</vt:lpstr>
      <vt:lpstr>PowerPoint Presentation</vt:lpstr>
      <vt:lpstr>Derivative of a Constant Function</vt:lpstr>
      <vt:lpstr>Power Rule</vt:lpstr>
      <vt:lpstr>The Constant Multiple Rule</vt:lpstr>
      <vt:lpstr>The Sum and Difference Rules</vt:lpstr>
      <vt:lpstr>Derivative of Sine and Cosine</vt:lpstr>
      <vt:lpstr>Your Turn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67</cp:revision>
  <dcterms:created xsi:type="dcterms:W3CDTF">2011-09-05T19:54:35Z</dcterms:created>
  <dcterms:modified xsi:type="dcterms:W3CDTF">2019-09-11T17:36:36Z</dcterms:modified>
</cp:coreProperties>
</file>