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9" r:id="rId3"/>
    <p:sldId id="269" r:id="rId4"/>
    <p:sldId id="268" r:id="rId5"/>
    <p:sldId id="264" r:id="rId6"/>
    <p:sldId id="265" r:id="rId7"/>
    <p:sldId id="258" r:id="rId8"/>
    <p:sldId id="260" r:id="rId9"/>
    <p:sldId id="262" r:id="rId10"/>
    <p:sldId id="263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F692F-29BA-4410-907D-8D9B3067B6A5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A2311-5468-4928-B0C1-9FF34ED2E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17F8-AD9E-4A3E-8392-51285670CC66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FDE3-3164-4F8B-95F7-E23EB2248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30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jpeg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5.wm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image" Target="../media/image22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hyperlink" Target="http://uccpbank.k12hsn.org/courses/APCalculusABI/course%20files/multimedia/lesson16/Container.html" TargetMode="Externa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slope of the graph of f(x) at the given point. 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1676400"/>
          <a:ext cx="434181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3" imgW="1816100" imgH="431800" progId="Equation.DSMT4">
                  <p:embed/>
                </p:oleObj>
              </mc:Choice>
              <mc:Fallback>
                <p:oleObj name="Equation" r:id="rId3" imgW="1816100" imgH="4318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4341812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8600" y="2514600"/>
          <a:ext cx="6105526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Equation" r:id="rId5" imgW="2400300" imgH="571500" progId="Equation.DSMT4">
                  <p:embed/>
                </p:oleObj>
              </mc:Choice>
              <mc:Fallback>
                <p:oleObj name="Equation" r:id="rId5" imgW="2400300" imgH="5715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14600"/>
                        <a:ext cx="6105526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Warmup</a:t>
            </a:r>
            <a:endParaRPr lang="en-US" sz="3600" dirty="0"/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3653"/>
              </p:ext>
            </p:extLst>
          </p:nvPr>
        </p:nvGraphicFramePr>
        <p:xfrm>
          <a:off x="152400" y="3886200"/>
          <a:ext cx="8921750" cy="13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7" imgW="3632040" imgH="622080" progId="Equation.DSMT4">
                  <p:embed/>
                </p:oleObj>
              </mc:Choice>
              <mc:Fallback>
                <p:oleObj name="Equation" r:id="rId7" imgW="3632040" imgH="6220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86200"/>
                        <a:ext cx="8921750" cy="13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228600" y="5562600"/>
          <a:ext cx="390842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Equation" r:id="rId9" imgW="1536033" imgH="444307" progId="Equation.DSMT4">
                  <p:embed/>
                </p:oleObj>
              </mc:Choice>
              <mc:Fallback>
                <p:oleObj name="Equation" r:id="rId9" imgW="1536033" imgH="444307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2600"/>
                        <a:ext cx="3908425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f(x)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f’(x)</a:t>
            </a:r>
          </a:p>
          <a:p>
            <a:endParaRPr lang="en-US" dirty="0"/>
          </a:p>
        </p:txBody>
      </p:sp>
      <p:pic>
        <p:nvPicPr>
          <p:cNvPr id="5" name="Picture 4" descr="Scree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1066800"/>
            <a:ext cx="4278573" cy="2895600"/>
          </a:xfrm>
          <a:prstGeom prst="rect">
            <a:avLst/>
          </a:prstGeom>
        </p:spPr>
      </p:pic>
      <p:pic>
        <p:nvPicPr>
          <p:cNvPr id="6" name="Picture 5" descr="Scree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3962400"/>
            <a:ext cx="4278573" cy="2895600"/>
          </a:xfrm>
          <a:prstGeom prst="rect">
            <a:avLst/>
          </a:prstGeom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429000" y="1752600"/>
          <a:ext cx="304800" cy="32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5" imgW="88669" imgH="114003" progId="Equation.DSMT4">
                  <p:embed/>
                </p:oleObj>
              </mc:Choice>
              <mc:Fallback>
                <p:oleObj name="Equation" r:id="rId5" imgW="88669" imgH="114003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304800" cy="320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429000" y="52578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7" imgW="88669" imgH="114003" progId="Equation.DSMT4">
                  <p:embed/>
                </p:oleObj>
              </mc:Choice>
              <mc:Fallback>
                <p:oleObj name="Equation" r:id="rId7" imgW="88669" imgH="114003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578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962400" y="27432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8" imgW="88669" imgH="114003" progId="Equation.DSMT4">
                  <p:embed/>
                </p:oleObj>
              </mc:Choice>
              <mc:Fallback>
                <p:oleObj name="Equation" r:id="rId8" imgW="88669" imgH="114003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432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962400" y="52578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9" imgW="88669" imgH="114003" progId="Equation.DSMT4">
                  <p:embed/>
                </p:oleObj>
              </mc:Choice>
              <mc:Fallback>
                <p:oleObj name="Equation" r:id="rId9" imgW="88669" imgH="114003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578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f(x)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f’(x)</a:t>
            </a:r>
          </a:p>
          <a:p>
            <a:endParaRPr lang="en-US" dirty="0"/>
          </a:p>
        </p:txBody>
      </p:sp>
      <p:pic>
        <p:nvPicPr>
          <p:cNvPr id="5" name="Picture 4" descr="Scre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066800"/>
            <a:ext cx="4278573" cy="2895599"/>
          </a:xfrm>
          <a:prstGeom prst="rect">
            <a:avLst/>
          </a:prstGeom>
        </p:spPr>
      </p:pic>
      <p:pic>
        <p:nvPicPr>
          <p:cNvPr id="6" name="Picture 5" descr="Scree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962400"/>
            <a:ext cx="4278573" cy="289559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rot="5400000" flipH="1" flipV="1">
            <a:off x="3162300" y="2933700"/>
            <a:ext cx="838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3848894" y="2170906"/>
            <a:ext cx="685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572794" y="2742406"/>
            <a:ext cx="457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Derivative and Tangent Line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2.1  Day 3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7432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Alternate form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Derivative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Differentiability of a Graph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Relationship of f(x) and f’(x) Graphically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334000"/>
            <a:ext cx="9144000" cy="1323439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# 39-43, 61, 63, 66, 71-79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Odd,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 2.1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Alternate Form of the Derivative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Derivative of a function: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Derivative at a point: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Alternate form of the derivative: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69750"/>
              </p:ext>
            </p:extLst>
          </p:nvPr>
        </p:nvGraphicFramePr>
        <p:xfrm>
          <a:off x="685800" y="3217384"/>
          <a:ext cx="4114800" cy="917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3" imgW="1586811" imgH="393529" progId="Equation.DSMT4">
                  <p:embed/>
                </p:oleObj>
              </mc:Choice>
              <mc:Fallback>
                <p:oleObj name="Equation" r:id="rId3" imgW="1586811" imgH="393529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17384"/>
                        <a:ext cx="4114800" cy="917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464526"/>
              </p:ext>
            </p:extLst>
          </p:nvPr>
        </p:nvGraphicFramePr>
        <p:xfrm>
          <a:off x="685800" y="1676400"/>
          <a:ext cx="4343399" cy="827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5" imgW="1854200" imgH="393700" progId="Equation.DSMT4">
                  <p:embed/>
                </p:oleObj>
              </mc:Choice>
              <mc:Fallback>
                <p:oleObj name="Equation" r:id="rId5" imgW="1854200" imgH="3937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4343399" cy="827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34562"/>
              </p:ext>
            </p:extLst>
          </p:nvPr>
        </p:nvGraphicFramePr>
        <p:xfrm>
          <a:off x="776288" y="4724400"/>
          <a:ext cx="355123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4724400"/>
                        <a:ext cx="3551237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4724400"/>
          <a:ext cx="429857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9" imgW="1739900" imgH="431800" progId="Equation.DSMT4">
                  <p:embed/>
                </p:oleObj>
              </mc:Choice>
              <mc:Fallback>
                <p:oleObj name="Equation" r:id="rId9" imgW="1739900" imgH="4318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24400"/>
                        <a:ext cx="4298576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3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the </a:t>
            </a:r>
            <a:r>
              <a:rPr lang="en-US" u="sng" dirty="0" smtClean="0"/>
              <a:t>alternative form of the derivative </a:t>
            </a:r>
            <a:r>
              <a:rPr lang="en-US" dirty="0" smtClean="0"/>
              <a:t>to find the</a:t>
            </a:r>
          </a:p>
          <a:p>
            <a:pPr>
              <a:buNone/>
            </a:pPr>
            <a:r>
              <a:rPr lang="en-US" dirty="0" smtClean="0"/>
              <a:t>slope of the graph of f(x) at the given point. 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rgbClr val="FF0000"/>
                </a:solidFill>
              </a:rPr>
              <a:t> Using the Alternative form of the Derivative</a:t>
            </a:r>
            <a:endParaRPr lang="en-US" sz="3900" dirty="0">
              <a:solidFill>
                <a:srgbClr val="FF0000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311033"/>
              </p:ext>
            </p:extLst>
          </p:nvPr>
        </p:nvGraphicFramePr>
        <p:xfrm>
          <a:off x="457200" y="1981200"/>
          <a:ext cx="49069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3" imgW="2044700" imgH="254000" progId="Equation.DSMT4">
                  <p:embed/>
                </p:oleObj>
              </mc:Choice>
              <mc:Fallback>
                <p:oleObj name="Equation" r:id="rId3" imgW="2044700" imgH="2540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49069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481634"/>
              </p:ext>
            </p:extLst>
          </p:nvPr>
        </p:nvGraphicFramePr>
        <p:xfrm>
          <a:off x="381000" y="3429000"/>
          <a:ext cx="323056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5" imgW="1269449" imgH="393529" progId="Equation.DSMT4">
                  <p:embed/>
                </p:oleObj>
              </mc:Choice>
              <mc:Fallback>
                <p:oleObj name="Equation" r:id="rId5" imgW="1269449" imgH="393529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3230563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816104"/>
              </p:ext>
            </p:extLst>
          </p:nvPr>
        </p:nvGraphicFramePr>
        <p:xfrm>
          <a:off x="3505200" y="3429000"/>
          <a:ext cx="29972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Equation" r:id="rId7" imgW="1244600" imgH="419100" progId="Equation.DSMT4">
                  <p:embed/>
                </p:oleObj>
              </mc:Choice>
              <mc:Fallback>
                <p:oleObj name="Equation" r:id="rId7" imgW="1244600" imgH="4191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29972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02159"/>
              </p:ext>
            </p:extLst>
          </p:nvPr>
        </p:nvGraphicFramePr>
        <p:xfrm>
          <a:off x="685800" y="4419600"/>
          <a:ext cx="25082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9" imgW="1040948" imgH="418918" progId="Equation.DSMT4">
                  <p:embed/>
                </p:oleObj>
              </mc:Choice>
              <mc:Fallback>
                <p:oleObj name="Equation" r:id="rId9" imgW="1040948" imgH="418918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25082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13154"/>
              </p:ext>
            </p:extLst>
          </p:nvPr>
        </p:nvGraphicFramePr>
        <p:xfrm>
          <a:off x="3200400" y="4419600"/>
          <a:ext cx="31511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11" imgW="1308100" imgH="419100" progId="Equation.DSMT4">
                  <p:embed/>
                </p:oleObj>
              </mc:Choice>
              <mc:Fallback>
                <p:oleObj name="Equation" r:id="rId11" imgW="1308100" imgH="4191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315118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93888"/>
              </p:ext>
            </p:extLst>
          </p:nvPr>
        </p:nvGraphicFramePr>
        <p:xfrm>
          <a:off x="609600" y="5486400"/>
          <a:ext cx="32432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13" imgW="1346200" imgH="419100" progId="Equation.DSMT4">
                  <p:embed/>
                </p:oleObj>
              </mc:Choice>
              <mc:Fallback>
                <p:oleObj name="Equation" r:id="rId13" imgW="1346200" imgH="4191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3243262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273436"/>
              </p:ext>
            </p:extLst>
          </p:nvPr>
        </p:nvGraphicFramePr>
        <p:xfrm>
          <a:off x="3810000" y="5562600"/>
          <a:ext cx="22637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562600"/>
                        <a:ext cx="2263775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91744"/>
              </p:ext>
            </p:extLst>
          </p:nvPr>
        </p:nvGraphicFramePr>
        <p:xfrm>
          <a:off x="6019800" y="5562600"/>
          <a:ext cx="27527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17" imgW="1143000" imgH="393700" progId="Equation.DSMT4">
                  <p:embed/>
                </p:oleObj>
              </mc:Choice>
              <mc:Fallback>
                <p:oleObj name="Equation" r:id="rId17" imgW="1143000" imgH="3937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562600"/>
                        <a:ext cx="2752725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57200" y="2667000"/>
          <a:ext cx="6477000" cy="664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19" imgW="2476500" imgH="254000" progId="Equation.DSMT4">
                  <p:embed/>
                </p:oleObj>
              </mc:Choice>
              <mc:Fallback>
                <p:oleObj name="Equation" r:id="rId19" imgW="2476500" imgH="2540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6477000" cy="664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50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Differentiability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525963"/>
          </a:xfrm>
        </p:spPr>
        <p:txBody>
          <a:bodyPr/>
          <a:lstStyle/>
          <a:p>
            <a:r>
              <a:rPr lang="en-US" dirty="0" smtClean="0"/>
              <a:t>A function is differentiable at x if its derivative exists at x.</a:t>
            </a:r>
          </a:p>
          <a:p>
            <a:r>
              <a:rPr lang="en-US" dirty="0" smtClean="0"/>
              <a:t>A function is </a:t>
            </a:r>
            <a:r>
              <a:rPr lang="en-US" u="sng" dirty="0" smtClean="0"/>
              <a:t>differentiable</a:t>
            </a:r>
            <a:r>
              <a:rPr lang="en-US" dirty="0" smtClean="0"/>
              <a:t> if it has a derivative everywhere in its domain.  It must be </a:t>
            </a:r>
            <a:r>
              <a:rPr lang="en-US" u="sng" dirty="0" smtClean="0"/>
              <a:t>continuous</a:t>
            </a:r>
            <a:r>
              <a:rPr lang="en-US" dirty="0" smtClean="0"/>
              <a:t> and </a:t>
            </a:r>
            <a:r>
              <a:rPr lang="en-US" u="sng" dirty="0" smtClean="0"/>
              <a:t>smooth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A MUST KNOW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495800"/>
            <a:ext cx="906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not Differentiable, but is continuous</a:t>
            </a:r>
            <a:endParaRPr lang="en-US" dirty="0"/>
          </a:p>
        </p:txBody>
      </p:sp>
      <p:pic>
        <p:nvPicPr>
          <p:cNvPr id="4" name="Picture 2" descr="03-0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838199"/>
            <a:ext cx="3505200" cy="3838705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77569" imgH="253670" progId="Equation.DSMT4">
                  <p:embed/>
                </p:oleObj>
              </mc:Choice>
              <mc:Fallback>
                <p:oleObj name="Equation" r:id="rId4" imgW="177569" imgH="25367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533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4876800"/>
            <a:ext cx="906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derivative of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The derivative is the slope of the function.  </a:t>
            </a:r>
          </a:p>
          <a:p>
            <a:r>
              <a:rPr lang="en-US" dirty="0" smtClean="0"/>
              <a:t>So…If the original function is increasing, the slope is positive and therefore the derivative will be: _____________</a:t>
            </a:r>
          </a:p>
          <a:p>
            <a:r>
              <a:rPr lang="en-US" dirty="0" smtClean="0"/>
              <a:t>If the original function is decreasing, the slope is negative, and therefore the derivative will be: _______________</a:t>
            </a:r>
          </a:p>
          <a:p>
            <a:r>
              <a:rPr lang="en-US" dirty="0" smtClean="0"/>
              <a:t>Two Types of f(x) and f’(x) Graphs Relationships you should  be familiar with.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667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POSITIVE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267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NEGATIVE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2G7EY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-609600"/>
            <a:ext cx="6858000" cy="4572000"/>
          </a:xfrm>
          <a:prstGeom prst="rect">
            <a:avLst/>
          </a:prstGeom>
          <a:noFill/>
        </p:spPr>
      </p:pic>
      <p:sp>
        <p:nvSpPr>
          <p:cNvPr id="10243" name="Freeform 3"/>
          <p:cNvSpPr>
            <a:spLocks/>
          </p:cNvSpPr>
          <p:nvPr/>
        </p:nvSpPr>
        <p:spPr bwMode="auto">
          <a:xfrm>
            <a:off x="2970213" y="1141413"/>
            <a:ext cx="5484812" cy="1755775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384" y="336"/>
              </a:cxn>
              <a:cxn ang="0">
                <a:pos x="1488" y="0"/>
              </a:cxn>
              <a:cxn ang="0">
                <a:pos x="2304" y="0"/>
              </a:cxn>
              <a:cxn ang="0">
                <a:pos x="3456" y="1104"/>
              </a:cxn>
            </a:cxnLst>
            <a:rect l="0" t="0" r="r" b="b"/>
            <a:pathLst>
              <a:path w="3456" h="1104">
                <a:moveTo>
                  <a:pt x="0" y="1104"/>
                </a:moveTo>
                <a:lnTo>
                  <a:pt x="384" y="336"/>
                </a:lnTo>
                <a:lnTo>
                  <a:pt x="1488" y="0"/>
                </a:lnTo>
                <a:lnTo>
                  <a:pt x="2304" y="0"/>
                </a:lnTo>
                <a:lnTo>
                  <a:pt x="3456" y="1104"/>
                </a:lnTo>
              </a:path>
            </a:pathLst>
          </a:cu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876800" y="1828800"/>
          <a:ext cx="1524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609336" imgH="253890" progId="Equation.DSMT4">
                  <p:embed/>
                </p:oleObj>
              </mc:Choice>
              <mc:Fallback>
                <p:oleObj name="Equation" r:id="rId4" imgW="609336" imgH="25389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828800"/>
                        <a:ext cx="1524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581400" y="4876800"/>
            <a:ext cx="1828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705600" y="5791200"/>
            <a:ext cx="1828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84413" y="2466975"/>
            <a:ext cx="6934200" cy="4622800"/>
            <a:chOff x="1440" y="1584"/>
            <a:chExt cx="4368" cy="2912"/>
          </a:xfrm>
        </p:grpSpPr>
        <p:pic>
          <p:nvPicPr>
            <p:cNvPr id="10245" name="Picture 5" descr="H2G7EY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40" y="1584"/>
              <a:ext cx="4368" cy="2912"/>
            </a:xfrm>
            <a:prstGeom prst="rect">
              <a:avLst/>
            </a:prstGeom>
            <a:noFill/>
          </p:spPr>
        </p:pic>
        <p:graphicFrame>
          <p:nvGraphicFramePr>
            <p:cNvPr id="10250" name="Object 10"/>
            <p:cNvGraphicFramePr>
              <a:graphicFrameLocks noChangeAspect="1"/>
            </p:cNvGraphicFramePr>
            <p:nvPr/>
          </p:nvGraphicFramePr>
          <p:xfrm>
            <a:off x="2322" y="3648"/>
            <a:ext cx="1020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7" imgW="647419" imgH="253890" progId="Equation.DSMT4">
                    <p:embed/>
                  </p:oleObj>
                </mc:Choice>
                <mc:Fallback>
                  <p:oleObj name="Equation" r:id="rId7" imgW="647419" imgH="25389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2" y="3648"/>
                          <a:ext cx="1020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410200" y="5081588"/>
            <a:ext cx="1295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28600" y="3429000"/>
            <a:ext cx="2362200" cy="1905000"/>
            <a:chOff x="240" y="1968"/>
            <a:chExt cx="1488" cy="1200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40" y="1968"/>
              <a:ext cx="1440" cy="12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40" y="2064"/>
              <a:ext cx="148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/>
                <a:t>The derivative is the slope of the original function.</a:t>
              </a:r>
            </a:p>
          </p:txBody>
        </p:sp>
      </p:grp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536950" y="4843463"/>
            <a:ext cx="762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5402263" y="4843463"/>
            <a:ext cx="762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5402263" y="5045075"/>
            <a:ext cx="762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6635750" y="5045075"/>
            <a:ext cx="762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6635750" y="5748338"/>
            <a:ext cx="762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8464550" y="5748338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2971800" y="3856038"/>
            <a:ext cx="609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2943225" y="3819525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3563938" y="3819525"/>
            <a:ext cx="76200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048000" y="3962400"/>
            <a:ext cx="5638800" cy="741363"/>
            <a:chOff x="1920" y="2496"/>
            <a:chExt cx="3552" cy="467"/>
          </a:xfrm>
        </p:grpSpPr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294" y="2521"/>
              <a:ext cx="3178" cy="4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The derivative is defined at the end points of a function on a closed interval.</a:t>
              </a:r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auto">
            <a:xfrm>
              <a:off x="1920" y="2496"/>
              <a:ext cx="33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336" y="192"/>
                </a:cxn>
              </a:cxnLst>
              <a:rect l="0" t="0" r="r" b="b"/>
              <a:pathLst>
                <a:path w="336" h="192">
                  <a:moveTo>
                    <a:pt x="0" y="0"/>
                  </a:moveTo>
                  <a:lnTo>
                    <a:pt x="144" y="144"/>
                  </a:lnTo>
                  <a:lnTo>
                    <a:pt x="336" y="192"/>
                  </a:lnTo>
                </a:path>
              </a:pathLst>
            </a:custGeom>
            <a:solidFill>
              <a:schemeClr val="bg1"/>
            </a:solidFill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3048000" y="3962400"/>
            <a:ext cx="56388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73" name="Object 3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190417" imgH="139639" progId="Equation.DSMT4">
                  <p:embed/>
                </p:oleObj>
              </mc:Choice>
              <mc:Fallback>
                <p:oleObj name="Equation" r:id="rId9" imgW="190417" imgH="13963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0" y="152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First Type</a:t>
            </a:r>
            <a:endParaRPr lang="en-US" sz="40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7" grpId="0" animBg="1"/>
      <p:bldP spid="10249" grpId="0" animBg="1"/>
      <p:bldP spid="10248" grpId="0" animBg="1"/>
      <p:bldP spid="10257" grpId="0" animBg="1"/>
      <p:bldP spid="10258" grpId="0" animBg="1"/>
      <p:bldP spid="10259" grpId="0" animBg="1"/>
      <p:bldP spid="10261" grpId="0" animBg="1"/>
      <p:bldP spid="10262" grpId="0" animBg="1"/>
      <p:bldP spid="10263" grpId="0" animBg="1"/>
      <p:bldP spid="10246" grpId="0" animBg="1"/>
      <p:bldP spid="10264" grpId="0" animBg="1"/>
      <p:bldP spid="10265" grpId="0" animBg="1"/>
      <p:bldP spid="10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Function and Its Derivative Visual Relationship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f(x)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f’(x)</a:t>
            </a:r>
          </a:p>
          <a:p>
            <a:endParaRPr lang="en-US" dirty="0"/>
          </a:p>
        </p:txBody>
      </p:sp>
      <p:pic>
        <p:nvPicPr>
          <p:cNvPr id="4" name="Picture 3" descr="Scree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1752600"/>
            <a:ext cx="3715603" cy="2514600"/>
          </a:xfrm>
          <a:prstGeom prst="rect">
            <a:avLst/>
          </a:prstGeom>
        </p:spPr>
      </p:pic>
      <p:pic>
        <p:nvPicPr>
          <p:cNvPr id="5" name="Picture 4" descr="Screen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0" y="4267200"/>
            <a:ext cx="3733800" cy="24384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0" y="2819400"/>
          <a:ext cx="361951" cy="403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6" imgW="88669" imgH="114003" progId="Equation.DSMT4">
                  <p:embed/>
                </p:oleObj>
              </mc:Choice>
              <mc:Fallback>
                <p:oleObj name="Equation" r:id="rId6" imgW="88669" imgH="114003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19400"/>
                        <a:ext cx="361951" cy="403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10000" y="5257800"/>
          <a:ext cx="3619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8" imgW="88669" imgH="114003" progId="Equation.DSMT4">
                  <p:embed/>
                </p:oleObj>
              </mc:Choice>
              <mc:Fallback>
                <p:oleObj name="Equation" r:id="rId8" imgW="88669" imgH="11400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57800"/>
                        <a:ext cx="3619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299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 2</vt:lpstr>
      <vt:lpstr>Office Theme</vt:lpstr>
      <vt:lpstr>Equation</vt:lpstr>
      <vt:lpstr>MathType 6.0 Equation</vt:lpstr>
      <vt:lpstr>Warmup</vt:lpstr>
      <vt:lpstr>PowerPoint Presentation</vt:lpstr>
      <vt:lpstr>Alternate Form of the Derivative</vt:lpstr>
      <vt:lpstr> Using the Alternative form of the Derivative</vt:lpstr>
      <vt:lpstr>Differentiability</vt:lpstr>
      <vt:lpstr>is not Differentiable, but is continuous</vt:lpstr>
      <vt:lpstr>What is the derivative of a function?</vt:lpstr>
      <vt:lpstr>PowerPoint Presentation</vt:lpstr>
      <vt:lpstr>Second Type</vt:lpstr>
      <vt:lpstr>Another Example</vt:lpstr>
      <vt:lpstr>Your Turn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67</cp:revision>
  <dcterms:created xsi:type="dcterms:W3CDTF">2011-08-28T21:38:45Z</dcterms:created>
  <dcterms:modified xsi:type="dcterms:W3CDTF">2014-09-16T23:17:55Z</dcterms:modified>
</cp:coreProperties>
</file>