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57" r:id="rId4"/>
    <p:sldId id="258" r:id="rId5"/>
    <p:sldId id="272" r:id="rId6"/>
    <p:sldId id="271" r:id="rId7"/>
    <p:sldId id="263" r:id="rId8"/>
    <p:sldId id="264" r:id="rId9"/>
    <p:sldId id="275" r:id="rId10"/>
    <p:sldId id="280" r:id="rId11"/>
    <p:sldId id="273" r:id="rId12"/>
    <p:sldId id="276" r:id="rId13"/>
    <p:sldId id="261" r:id="rId14"/>
    <p:sldId id="267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>
        <p:scale>
          <a:sx n="65" d="100"/>
          <a:sy n="65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135F-CA0D-4A6D-BFDC-3AEBF95FA3EA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BB79D-34C7-4565-96C4-CE2DFE871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27432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err="1" smtClean="0"/>
              <a:t>warmup</a:t>
            </a:r>
            <a:endParaRPr lang="en-US" sz="54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52400" y="2286000"/>
          <a:ext cx="8229600" cy="117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Equation" r:id="rId3" imgW="3009600" imgH="431640" progId="Equation.DSMT4">
                  <p:embed/>
                </p:oleObj>
              </mc:Choice>
              <mc:Fallback>
                <p:oleObj name="Equation" r:id="rId3" imgW="30096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8229600" cy="1173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28600" y="1143001"/>
          <a:ext cx="8305800" cy="1095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5" name="Equation" r:id="rId5" imgW="3377880" imgH="431640" progId="Equation.DSMT4">
                  <p:embed/>
                </p:oleObj>
              </mc:Choice>
              <mc:Fallback>
                <p:oleObj name="Equation" r:id="rId5" imgW="33778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1"/>
                        <a:ext cx="8305800" cy="1095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28600" y="3581400"/>
          <a:ext cx="7772400" cy="1190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Equation" r:id="rId7" imgW="2819160" imgH="431640" progId="Equation.DSMT4">
                  <p:embed/>
                </p:oleObj>
              </mc:Choice>
              <mc:Fallback>
                <p:oleObj name="Equation" r:id="rId7" imgW="28191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7772400" cy="1190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657600" y="228600"/>
          <a:ext cx="496556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Equation" r:id="rId9" imgW="1396800" imgH="228600" progId="Equation.DSMT4">
                  <p:embed/>
                </p:oleObj>
              </mc:Choice>
              <mc:Fallback>
                <p:oleObj name="Equation" r:id="rId9" imgW="13968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"/>
                        <a:ext cx="496556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28600" y="5029200"/>
          <a:ext cx="8321675" cy="160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11" imgW="3390840" imgH="634680" progId="Equation.DSMT4">
                  <p:embed/>
                </p:oleObj>
              </mc:Choice>
              <mc:Fallback>
                <p:oleObj name="Equation" r:id="rId11" imgW="3390840" imgH="634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29200"/>
                        <a:ext cx="8321675" cy="160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slope at a point using the TI-84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86400"/>
          </a:xfrm>
        </p:spPr>
        <p:txBody>
          <a:bodyPr/>
          <a:lstStyle/>
          <a:p>
            <a:r>
              <a:rPr lang="en-US" dirty="0" smtClean="0"/>
              <a:t>First f(x) has to be entered in Y=</a:t>
            </a:r>
          </a:p>
          <a:p>
            <a:r>
              <a:rPr lang="en-US" dirty="0" smtClean="0"/>
              <a:t>When on the graph window: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Trace -&gt; 6: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-&gt; enter x value -&gt; Enter</a:t>
            </a:r>
          </a:p>
          <a:p>
            <a:endParaRPr lang="en-US" dirty="0" smtClean="0"/>
          </a:p>
          <a:p>
            <a:r>
              <a:rPr lang="en-US" dirty="0" smtClean="0"/>
              <a:t>When on the home screen:</a:t>
            </a:r>
          </a:p>
          <a:p>
            <a:r>
              <a:rPr lang="en-US" dirty="0" smtClean="0"/>
              <a:t>Math -&gt; 8: </a:t>
            </a:r>
            <a:r>
              <a:rPr lang="en-US" dirty="0" err="1" smtClean="0"/>
              <a:t>nDeriv</a:t>
            </a:r>
            <a:r>
              <a:rPr lang="en-US" dirty="0" smtClean="0"/>
              <a:t>( -&gt; </a:t>
            </a:r>
            <a:r>
              <a:rPr lang="en-US" dirty="0" err="1" smtClean="0"/>
              <a:t>nDeriv</a:t>
            </a:r>
            <a:r>
              <a:rPr lang="en-US" dirty="0" smtClean="0"/>
              <a:t>(Y1, x, x-value)-&gt; Enter</a:t>
            </a:r>
          </a:p>
          <a:p>
            <a:r>
              <a:rPr lang="en-US" dirty="0" smtClean="0"/>
              <a:t>Y1 is located:  VARS -&gt; Y-VARS -&gt; 1:Function</a:t>
            </a:r>
          </a:p>
          <a:p>
            <a:r>
              <a:rPr lang="en-US" dirty="0" smtClean="0"/>
              <a:t>Y1 is where you have entered your equation in the Y</a:t>
            </a:r>
            <a:r>
              <a:rPr lang="en-US" smtClean="0"/>
              <a:t>= window.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Derivative and Tangent Line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2.1  Day 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766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 the equation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tangent line at a given point on the curve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28600" y="5334000"/>
            <a:ext cx="86868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# 1-3,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25-35 Odd, 61, 63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It is the equation of the slope of the tangent line anywhere on the graph of f(x).</a:t>
            </a:r>
          </a:p>
          <a:p>
            <a:r>
              <a:rPr lang="en-US" dirty="0" smtClean="0"/>
              <a:t>So what is the slope of the tangent line at (3, 6)?</a:t>
            </a:r>
          </a:p>
          <a:p>
            <a:r>
              <a:rPr lang="en-US" dirty="0" smtClean="0"/>
              <a:t>2(3) – 1 = 5.</a:t>
            </a:r>
          </a:p>
          <a:p>
            <a:r>
              <a:rPr lang="en-US" dirty="0" smtClean="0"/>
              <a:t>So the equation of the tangent line at (3, 6) is:        (y – 6 ) = 5(x – 3) or y = 5x – 9!</a:t>
            </a:r>
          </a:p>
          <a:p>
            <a:r>
              <a:rPr lang="en-US" dirty="0" smtClean="0"/>
              <a:t>Use your calculator to confirm this!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Find the equation of the tangent line at (-1, 2).</a:t>
            </a:r>
          </a:p>
          <a:p>
            <a:r>
              <a:rPr lang="en-US" dirty="0" smtClean="0"/>
              <a:t>Slope at (-1, 2) is : -3</a:t>
            </a:r>
          </a:p>
          <a:p>
            <a:r>
              <a:rPr lang="en-US" dirty="0" smtClean="0"/>
              <a:t>(y – 2) = -3(x + 1) or y = -3x 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  <a:alpha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Definition of the Derivative</a:t>
            </a:r>
            <a:endParaRPr lang="en-US" dirty="0"/>
          </a:p>
        </p:txBody>
      </p:sp>
      <p:pic>
        <p:nvPicPr>
          <p:cNvPr id="4" name="Picture 3" descr="http://hmco.tdlc.com/public/calc7esample/ch02/ch02a/02a_images/cn02a02.gif"/>
          <p:cNvPicPr/>
          <p:nvPr/>
        </p:nvPicPr>
        <p:blipFill>
          <a:blip r:embed="rId2" cstate="print"/>
          <a:srcRect l="32718" t="19789" b="61358"/>
          <a:stretch>
            <a:fillRect/>
          </a:stretch>
        </p:blipFill>
        <p:spPr bwMode="auto">
          <a:xfrm>
            <a:off x="228600" y="990600"/>
            <a:ext cx="8458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  <a:alpha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Explain how the derivative can be written as: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a graph in your explanation.</a:t>
            </a:r>
          </a:p>
          <a:p>
            <a:endParaRPr lang="en-US" dirty="0" smtClean="0"/>
          </a:p>
          <a:p>
            <a:r>
              <a:rPr lang="en-US" dirty="0" smtClean="0"/>
              <a:t>This is known as The Alternative Form of Derivative.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6225" y="2362200"/>
          <a:ext cx="51768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485720" imgH="393480" progId="Equation.DSMT4">
                  <p:embed/>
                </p:oleObj>
              </mc:Choice>
              <mc:Fallback>
                <p:oleObj name="Equation" r:id="rId3" imgW="1485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2362200"/>
                        <a:ext cx="517683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Stepping it up a notch!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Find the equation of the line that is tangent to the graph of f(x) and parallel to the given line.</a:t>
            </a:r>
          </a:p>
          <a:p>
            <a:endParaRPr lang="en-US" dirty="0" smtClean="0"/>
          </a:p>
          <a:p>
            <a:r>
              <a:rPr lang="en-US" dirty="0" smtClean="0"/>
              <a:t>Given:  </a:t>
            </a:r>
          </a:p>
          <a:p>
            <a:endParaRPr lang="en-US" dirty="0" smtClean="0"/>
          </a:p>
          <a:p>
            <a:r>
              <a:rPr lang="en-US" dirty="0" smtClean="0"/>
              <a:t>Will do this one on the board.  Get ready to have some fun!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133600"/>
          <a:ext cx="405245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3" imgW="1714320" imgH="419040" progId="Equation.DSMT4">
                  <p:embed/>
                </p:oleObj>
              </mc:Choice>
              <mc:Fallback>
                <p:oleObj name="Equation" r:id="rId3" imgW="17143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405245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84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p.102 #36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845193"/>
              </p:ext>
            </p:extLst>
          </p:nvPr>
        </p:nvGraphicFramePr>
        <p:xfrm>
          <a:off x="163512" y="338138"/>
          <a:ext cx="44084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6" name="Equation" r:id="rId3" imgW="2031840" imgH="393480" progId="Equation.DSMT4">
                  <p:embed/>
                </p:oleObj>
              </mc:Choice>
              <mc:Fallback>
                <p:oleObj name="Equation" r:id="rId3" imgW="20318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" y="338138"/>
                        <a:ext cx="4408488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361183"/>
              </p:ext>
            </p:extLst>
          </p:nvPr>
        </p:nvGraphicFramePr>
        <p:xfrm>
          <a:off x="4572000" y="204925"/>
          <a:ext cx="4572000" cy="919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7"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4925"/>
                        <a:ext cx="4572000" cy="919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04800" y="1219200"/>
          <a:ext cx="6934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8" name="Equation" r:id="rId7" imgW="2869920" imgH="457200" progId="Equation.DSMT4">
                  <p:embed/>
                </p:oleObj>
              </mc:Choice>
              <mc:Fallback>
                <p:oleObj name="Equation" r:id="rId7" imgW="286992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6934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22204"/>
              </p:ext>
            </p:extLst>
          </p:nvPr>
        </p:nvGraphicFramePr>
        <p:xfrm>
          <a:off x="407654" y="2138547"/>
          <a:ext cx="3121026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9" name="Equation" r:id="rId9" imgW="1498320" imgH="419040" progId="Equation.DSMT4">
                  <p:embed/>
                </p:oleObj>
              </mc:Choice>
              <mc:Fallback>
                <p:oleObj name="Equation" r:id="rId9" imgW="14983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54" y="2138547"/>
                        <a:ext cx="3121026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833026"/>
              </p:ext>
            </p:extLst>
          </p:nvPr>
        </p:nvGraphicFramePr>
        <p:xfrm>
          <a:off x="3578225" y="2305050"/>
          <a:ext cx="2647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0" name="Equation" r:id="rId11" imgW="1079280" imgH="279360" progId="Equation.DSMT4">
                  <p:embed/>
                </p:oleObj>
              </mc:Choice>
              <mc:Fallback>
                <p:oleObj name="Equation" r:id="rId11" imgW="1079280" imgH="2793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2305050"/>
                        <a:ext cx="26479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383320"/>
              </p:ext>
            </p:extLst>
          </p:nvPr>
        </p:nvGraphicFramePr>
        <p:xfrm>
          <a:off x="364847" y="3216090"/>
          <a:ext cx="22113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1" name="Equation" r:id="rId13" imgW="901440" imgH="203040" progId="Equation.DSMT4">
                  <p:embed/>
                </p:oleObj>
              </mc:Choice>
              <mc:Fallback>
                <p:oleObj name="Equation" r:id="rId13" imgW="9014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47" y="3216090"/>
                        <a:ext cx="221138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576960"/>
              </p:ext>
            </p:extLst>
          </p:nvPr>
        </p:nvGraphicFramePr>
        <p:xfrm>
          <a:off x="2743200" y="3180132"/>
          <a:ext cx="5181600" cy="102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2" name="Equation" r:id="rId15" imgW="2387520" imgH="457200" progId="Equation.DSMT4">
                  <p:embed/>
                </p:oleObj>
              </mc:Choice>
              <mc:Fallback>
                <p:oleObj name="Equation" r:id="rId15" imgW="238752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80132"/>
                        <a:ext cx="5181600" cy="10203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228600" y="4267200"/>
          <a:ext cx="47355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3" name="Equation" r:id="rId17" imgW="1930320" imgH="241200" progId="Equation.DSMT4">
                  <p:embed/>
                </p:oleObj>
              </mc:Choice>
              <mc:Fallback>
                <p:oleObj name="Equation" r:id="rId17" imgW="193032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4735513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405145"/>
              </p:ext>
            </p:extLst>
          </p:nvPr>
        </p:nvGraphicFramePr>
        <p:xfrm>
          <a:off x="228600" y="5343797"/>
          <a:ext cx="5867400" cy="1095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4" name="Equation" r:id="rId19" imgW="2450880" imgH="457200" progId="Equation.DSMT4">
                  <p:embed/>
                </p:oleObj>
              </mc:Choice>
              <mc:Fallback>
                <p:oleObj name="Equation" r:id="rId19" imgW="2450880" imgH="45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43797"/>
                        <a:ext cx="5867400" cy="10951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357026"/>
              </p:ext>
            </p:extLst>
          </p:nvPr>
        </p:nvGraphicFramePr>
        <p:xfrm>
          <a:off x="6221947" y="5466390"/>
          <a:ext cx="27606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5" name="Equation" r:id="rId21" imgW="1168200" imgH="419040" progId="Equation.DSMT4">
                  <p:embed/>
                </p:oleObj>
              </mc:Choice>
              <mc:Fallback>
                <p:oleObj name="Equation" r:id="rId21" imgW="116820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947" y="5466390"/>
                        <a:ext cx="27606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837875"/>
              </p:ext>
            </p:extLst>
          </p:nvPr>
        </p:nvGraphicFramePr>
        <p:xfrm>
          <a:off x="5217522" y="4267200"/>
          <a:ext cx="3500437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6" name="Equation" r:id="rId23" imgW="1612800" imgH="431640" progId="Equation.DSMT4">
                  <p:embed/>
                </p:oleObj>
              </mc:Choice>
              <mc:Fallback>
                <p:oleObj name="Equation" r:id="rId23" imgW="1612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522" y="4267200"/>
                        <a:ext cx="3500437" cy="963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Derivative and Tangent Line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2.1 Day 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" y="28194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More on the Derivative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 the numerical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slope directly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228600" y="4648200"/>
            <a:ext cx="86868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HW:  </a:t>
            </a:r>
            <a:r>
              <a:rPr lang="en-US" sz="4000" b="1" dirty="0">
                <a:solidFill>
                  <a:srgbClr val="FF0000"/>
                </a:solidFill>
              </a:rPr>
              <a:t>p. 107#'s 2, 13, 26, 29-39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The Derivative / Differentiation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895600"/>
            <a:ext cx="91440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of taking the derivative of a function is called differentiation.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function is differentiable at x if its derivative exists at x.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function is differentiable over an open interval if it is differentiable at every point on the interval.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28600" y="1143000"/>
          <a:ext cx="40433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3" imgW="1790640" imgH="419040" progId="Equation.DSMT4">
                  <p:embed/>
                </p:oleObj>
              </mc:Choice>
              <mc:Fallback>
                <p:oleObj name="Equation" r:id="rId3" imgW="1790640" imgH="419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40433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78325" y="1295400"/>
          <a:ext cx="4765675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5" imgW="1777680" imgH="431640" progId="Equation.DSMT4">
                  <p:embed/>
                </p:oleObj>
              </mc:Choice>
              <mc:Fallback>
                <p:oleObj name="Equation" r:id="rId5" imgW="17776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1295400"/>
                        <a:ext cx="4765675" cy="115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81000" y="4343400"/>
            <a:ext cx="8382000" cy="1295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81000" y="3124200"/>
            <a:ext cx="8001000" cy="106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81000" y="3124200"/>
            <a:ext cx="8001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2057400"/>
            <a:ext cx="8229600" cy="838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04800" y="1981200"/>
            <a:ext cx="8229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81000" y="2133600"/>
          <a:ext cx="9906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0" name="Equation" r:id="rId3" imgW="406080" imgH="253800" progId="Equation.DSMT4">
                  <p:embed/>
                </p:oleObj>
              </mc:Choice>
              <mc:Fallback>
                <p:oleObj name="Equation" r:id="rId3" imgW="4060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99060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29000" y="2133600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“the derivative of f with respect to x”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33400" y="3352800"/>
          <a:ext cx="4016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1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401637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1263650" y="3124200"/>
          <a:ext cx="12033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3124200"/>
                        <a:ext cx="1203325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505200" y="3276600"/>
            <a:ext cx="481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“the derivative of y with respect to x”</a:t>
            </a: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1592263" y="2057400"/>
          <a:ext cx="11080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9" imgW="495000" imgH="393480" progId="Equation.DSMT4">
                  <p:embed/>
                </p:oleObj>
              </mc:Choice>
              <mc:Fallback>
                <p:oleObj name="Equation" r:id="rId9" imgW="495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057400"/>
                        <a:ext cx="1108075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381000" y="4343400"/>
            <a:ext cx="83820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457200" y="4343400"/>
          <a:ext cx="13589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11" imgW="558720" imgH="393480" progId="Equation.DSMT4">
                  <p:embed/>
                </p:oleObj>
              </mc:Choice>
              <mc:Fallback>
                <p:oleObj name="Equation" r:id="rId11" imgW="5587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3400"/>
                        <a:ext cx="135890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334000" y="45720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“the derivative of f of x”</a:t>
            </a:r>
          </a:p>
        </p:txBody>
      </p:sp>
      <p:graphicFrame>
        <p:nvGraphicFramePr>
          <p:cNvPr id="5152" name="Object 32"/>
          <p:cNvGraphicFramePr>
            <a:graphicFrameLocks noChangeAspect="1"/>
          </p:cNvGraphicFramePr>
          <p:nvPr/>
        </p:nvGraphicFramePr>
        <p:xfrm>
          <a:off x="2286000" y="4572000"/>
          <a:ext cx="27733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13" imgW="1155600" imgH="203040" progId="Equation.DSMT4">
                  <p:embed/>
                </p:oleObj>
              </mc:Choice>
              <mc:Fallback>
                <p:oleObj name="Equation" r:id="rId13" imgW="11556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77336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381000" y="5791200"/>
            <a:ext cx="5715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                                    “the derivative of y with respect to x” </a:t>
            </a:r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81000" y="5791200"/>
          <a:ext cx="113157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17" imgW="419040" imgH="253800" progId="Equation.DSMT4">
                  <p:embed/>
                </p:oleObj>
              </mc:Choice>
              <mc:Fallback>
                <p:oleObj name="Equation" r:id="rId17" imgW="4190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91200"/>
                        <a:ext cx="113157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635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600200" y="361950"/>
          <a:ext cx="5143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Equation" r:id="rId19" imgW="1143000" imgH="177480" progId="Equation.DSMT4">
                  <p:embed/>
                </p:oleObj>
              </mc:Choice>
              <mc:Fallback>
                <p:oleObj name="Equation" r:id="rId19" imgW="11430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1950"/>
                        <a:ext cx="51435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 animBg="1" autoUpdateAnimBg="0"/>
      <p:bldP spid="5136" grpId="0" animBg="1"/>
      <p:bldP spid="5137" grpId="0" animBg="1"/>
      <p:bldP spid="5126" grpId="0" animBg="1"/>
      <p:bldP spid="5127" grpId="0" animBg="1"/>
      <p:bldP spid="5125" grpId="0" autoUpdateAnimBg="0"/>
      <p:bldP spid="5135" grpId="0" autoUpdateAnimBg="0"/>
      <p:bldP spid="5146" grpId="0" animBg="1" autoUpdateAnimBg="0"/>
      <p:bldP spid="5151" grpId="0" autoUpdateAnimBg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1524000" cy="838200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Note: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743200" y="457200"/>
            <a:ext cx="4751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</a:rPr>
              <a:t>dx</a:t>
            </a:r>
            <a:r>
              <a:rPr lang="en-US" sz="2800" dirty="0"/>
              <a:t> does </a:t>
            </a:r>
            <a:r>
              <a:rPr lang="en-US" sz="2800" u="sng" dirty="0"/>
              <a:t>not</a:t>
            </a:r>
            <a:r>
              <a:rPr lang="en-US" sz="2800" dirty="0"/>
              <a:t> mean </a:t>
            </a:r>
            <a:r>
              <a:rPr lang="en-US" sz="3200" i="1" dirty="0">
                <a:latin typeface="Times New Roman" pitchFamily="18" charset="0"/>
              </a:rPr>
              <a:t>d</a:t>
            </a:r>
            <a:r>
              <a:rPr lang="en-US" sz="2800" dirty="0"/>
              <a:t> times </a:t>
            </a:r>
            <a:r>
              <a:rPr lang="en-US" sz="3200" i="1" dirty="0">
                <a:latin typeface="Times New Roman" pitchFamily="18" charset="0"/>
              </a:rPr>
              <a:t>x</a:t>
            </a:r>
            <a:r>
              <a:rPr lang="en-US" sz="2800" dirty="0"/>
              <a:t> !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743200" y="1219200"/>
            <a:ext cx="4751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</a:rPr>
              <a:t>dy</a:t>
            </a:r>
            <a:r>
              <a:rPr lang="en-US" sz="2800" dirty="0"/>
              <a:t> does </a:t>
            </a:r>
            <a:r>
              <a:rPr lang="en-US" sz="2800" u="sng" dirty="0"/>
              <a:t>not</a:t>
            </a:r>
            <a:r>
              <a:rPr lang="en-US" sz="2800" dirty="0"/>
              <a:t> mean </a:t>
            </a:r>
            <a:r>
              <a:rPr lang="en-US" sz="3200" i="1" dirty="0">
                <a:latin typeface="Times New Roman" pitchFamily="18" charset="0"/>
              </a:rPr>
              <a:t>d</a:t>
            </a:r>
            <a:r>
              <a:rPr lang="en-US" sz="2800" dirty="0"/>
              <a:t> times </a:t>
            </a:r>
            <a:r>
              <a:rPr lang="en-US" sz="3200" i="1" dirty="0">
                <a:latin typeface="Times New Roman" pitchFamily="18" charset="0"/>
              </a:rPr>
              <a:t>y</a:t>
            </a:r>
            <a:r>
              <a:rPr lang="en-US" sz="2800" dirty="0"/>
              <a:t> !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743200" y="1828800"/>
            <a:ext cx="4922838" cy="1143000"/>
            <a:chOff x="1248" y="1248"/>
            <a:chExt cx="3101" cy="720"/>
          </a:xfrm>
        </p:grpSpPr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1248" y="1248"/>
              <a:ext cx="3101" cy="720"/>
              <a:chOff x="1248" y="1248"/>
              <a:chExt cx="3101" cy="720"/>
            </a:xfrm>
          </p:grpSpPr>
          <p:graphicFrame>
            <p:nvGraphicFramePr>
              <p:cNvPr id="10" name="Object 6"/>
              <p:cNvGraphicFramePr>
                <a:graphicFrameLocks noChangeAspect="1"/>
              </p:cNvGraphicFramePr>
              <p:nvPr/>
            </p:nvGraphicFramePr>
            <p:xfrm>
              <a:off x="1248" y="1248"/>
              <a:ext cx="419" cy="7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51" name="Equation" r:id="rId5" imgW="228600" imgH="393480" progId="Equation.DSMT4">
                      <p:embed/>
                    </p:oleObj>
                  </mc:Choice>
                  <mc:Fallback>
                    <p:oleObj name="Equation" r:id="rId5" imgW="228600" imgH="393480" progId="Equation.DSMT4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48" y="1248"/>
                            <a:ext cx="419" cy="7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1728" y="1488"/>
                <a:ext cx="262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does </a:t>
                </a:r>
                <a:r>
                  <a:rPr lang="en-US" sz="2800" u="sng" dirty="0"/>
                  <a:t>not</a:t>
                </a:r>
                <a:r>
                  <a:rPr lang="en-US" sz="2800" dirty="0"/>
                  <a:t> mean </a:t>
                </a:r>
                <a:r>
                  <a:rPr lang="en-US" sz="3200" i="1" dirty="0">
                    <a:latin typeface="Times New Roman" pitchFamily="18" charset="0"/>
                  </a:rPr>
                  <a:t>              </a:t>
                </a:r>
                <a:r>
                  <a:rPr lang="en-US" sz="2800" dirty="0"/>
                  <a:t>!</a:t>
                </a:r>
              </a:p>
            </p:txBody>
          </p:sp>
        </p:grp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312" y="1488"/>
            <a:ext cx="768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52" name="Equation" r:id="rId7" imgW="469800" imgH="203040" progId="Equation.DSMT4">
                    <p:embed/>
                  </p:oleObj>
                </mc:Choice>
                <mc:Fallback>
                  <p:oleObj name="Equation" r:id="rId7" imgW="469800" imgH="2030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488"/>
                          <a:ext cx="768" cy="3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3400" y="3048000"/>
            <a:ext cx="80979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(except when it is convenient to think of it as division</a:t>
            </a:r>
            <a:r>
              <a:rPr lang="en-US" sz="2800" dirty="0" smtClean="0"/>
              <a:t>.)</a:t>
            </a:r>
          </a:p>
          <a:p>
            <a:r>
              <a:rPr lang="en-US" sz="2800" dirty="0" smtClean="0"/>
              <a:t>(Implicit Differentiation in 2.5)</a:t>
            </a:r>
            <a:endParaRPr lang="en-US" sz="2800" dirty="0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4038600"/>
            <a:ext cx="6675438" cy="1235075"/>
            <a:chOff x="720" y="1296"/>
            <a:chExt cx="4205" cy="778"/>
          </a:xfrm>
        </p:grpSpPr>
        <p:graphicFrame>
          <p:nvGraphicFramePr>
            <p:cNvPr id="14" name="Object 4"/>
            <p:cNvGraphicFramePr>
              <a:graphicFrameLocks noChangeAspect="1"/>
            </p:cNvGraphicFramePr>
            <p:nvPr/>
          </p:nvGraphicFramePr>
          <p:xfrm>
            <a:off x="720" y="1296"/>
            <a:ext cx="1024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53" name="Equation" r:id="rId9" imgW="558720" imgH="393480" progId="Equation.DSMT4">
                    <p:embed/>
                  </p:oleObj>
                </mc:Choice>
                <mc:Fallback>
                  <p:oleObj name="Equation" r:id="rId9" imgW="55872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296"/>
                          <a:ext cx="1024" cy="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728" y="1488"/>
              <a:ext cx="319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does </a:t>
              </a:r>
              <a:r>
                <a:rPr lang="en-US" sz="2800" u="sng" dirty="0"/>
                <a:t>not</a:t>
              </a:r>
              <a:r>
                <a:rPr lang="en-US" sz="2800" dirty="0"/>
                <a:t> mean </a:t>
              </a:r>
              <a:r>
                <a:rPr lang="en-US" sz="3200" i="1" dirty="0">
                  <a:latin typeface="Times New Roman" pitchFamily="18" charset="0"/>
                </a:rPr>
                <a:t>       </a:t>
              </a:r>
              <a:r>
                <a:rPr lang="en-US" sz="2800" dirty="0" smtClean="0"/>
                <a:t>times            </a:t>
              </a:r>
              <a:r>
                <a:rPr lang="en-US" sz="2800" dirty="0"/>
                <a:t>!</a:t>
              </a:r>
            </a:p>
          </p:txBody>
        </p:sp>
        <p:graphicFrame>
          <p:nvGraphicFramePr>
            <p:cNvPr id="16" name="Object 6"/>
            <p:cNvGraphicFramePr>
              <a:graphicFrameLocks noChangeAspect="1"/>
            </p:cNvGraphicFramePr>
            <p:nvPr/>
          </p:nvGraphicFramePr>
          <p:xfrm>
            <a:off x="3216" y="1344"/>
            <a:ext cx="353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54" name="Equation" r:id="rId11" imgW="215640" imgH="393480" progId="Equation.DSMT4">
                    <p:embed/>
                  </p:oleObj>
                </mc:Choice>
                <mc:Fallback>
                  <p:oleObj name="Equation" r:id="rId11" imgW="215640" imgH="393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344"/>
                          <a:ext cx="353" cy="7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2"/>
            <p:cNvGraphicFramePr>
              <a:graphicFrameLocks noChangeAspect="1"/>
            </p:cNvGraphicFramePr>
            <p:nvPr/>
          </p:nvGraphicFramePr>
          <p:xfrm>
            <a:off x="4176" y="1440"/>
            <a:ext cx="602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55" name="Equation" r:id="rId13" imgW="368280" imgH="253800" progId="Equation.DSMT4">
                    <p:embed/>
                  </p:oleObj>
                </mc:Choice>
                <mc:Fallback>
                  <p:oleObj name="Equation" r:id="rId13" imgW="368280" imgH="2538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440"/>
                          <a:ext cx="602" cy="4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57200" y="5334000"/>
            <a:ext cx="86140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(except when it is convenient to think of it </a:t>
            </a:r>
            <a:r>
              <a:rPr lang="en-US" sz="2800"/>
              <a:t>as </a:t>
            </a:r>
            <a:r>
              <a:rPr lang="en-US" sz="2800" smtClean="0"/>
              <a:t>multiplying.)</a:t>
            </a:r>
            <a:endParaRPr lang="en-US" sz="2800" dirty="0" smtClean="0"/>
          </a:p>
          <a:p>
            <a:r>
              <a:rPr lang="en-US" sz="2800" dirty="0" smtClean="0"/>
              <a:t>(Implicit Differentiation in 2.5)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1" grpId="0" autoUpdateAnimBg="0"/>
      <p:bldP spid="12" grpId="0" autoUpdateAnimBg="0"/>
      <p:bldP spid="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Alternate use of the Derivative</a:t>
            </a:r>
            <a:br>
              <a:rPr lang="en-US" dirty="0" smtClean="0"/>
            </a:br>
            <a:r>
              <a:rPr lang="en-US" dirty="0" smtClean="0"/>
              <a:t>Finding Numerical Slope Directly: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0" y="1676400"/>
          <a:ext cx="89233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3555720" imgH="431640" progId="Equation.DSMT4">
                  <p:embed/>
                </p:oleObj>
              </mc:Choice>
              <mc:Fallback>
                <p:oleObj name="Equation" r:id="rId3" imgW="355572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892333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04800" y="3200400"/>
          <a:ext cx="737529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2768400" imgH="1041120" progId="Equation.DSMT4">
                  <p:embed/>
                </p:oleObj>
              </mc:Choice>
              <mc:Fallback>
                <p:oleObj name="Equation" r:id="rId5" imgW="2768400" imgH="1041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0400"/>
                        <a:ext cx="737529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slope of the graph of f(x) at the given point. </a:t>
            </a:r>
          </a:p>
          <a:p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1600200"/>
          <a:ext cx="552033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3" imgW="2044440" imgH="253800" progId="Equation.DSMT4">
                  <p:embed/>
                </p:oleObj>
              </mc:Choice>
              <mc:Fallback>
                <p:oleObj name="Equation" r:id="rId3" imgW="204444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552033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0" y="3505200"/>
          <a:ext cx="40386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5" imgW="1587240" imgH="393480" progId="Equation.DSMT4">
                  <p:embed/>
                </p:oleObj>
              </mc:Choice>
              <mc:Fallback>
                <p:oleObj name="Equation" r:id="rId5" imgW="15872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5200"/>
                        <a:ext cx="40386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38600" y="3352800"/>
          <a:ext cx="495458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7" imgW="2057400" imgH="457200" progId="Equation.DSMT4">
                  <p:embed/>
                </p:oleObj>
              </mc:Choice>
              <mc:Fallback>
                <p:oleObj name="Equation" r:id="rId7" imgW="20574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352800"/>
                        <a:ext cx="4954588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4724400"/>
          <a:ext cx="48498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9" imgW="2133360" imgH="457200" progId="Equation.DSMT4">
                  <p:embed/>
                </p:oleObj>
              </mc:Choice>
              <mc:Fallback>
                <p:oleObj name="Equation" r:id="rId9" imgW="21333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48498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93388"/>
              </p:ext>
            </p:extLst>
          </p:nvPr>
        </p:nvGraphicFramePr>
        <p:xfrm>
          <a:off x="5029200" y="4724400"/>
          <a:ext cx="249091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11" imgW="1054080" imgH="419040" progId="Equation.DSMT4">
                  <p:embed/>
                </p:oleObj>
              </mc:Choice>
              <mc:Fallback>
                <p:oleObj name="Equation" r:id="rId11" imgW="105408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724400"/>
                        <a:ext cx="249091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29067"/>
              </p:ext>
            </p:extLst>
          </p:nvPr>
        </p:nvGraphicFramePr>
        <p:xfrm>
          <a:off x="228600" y="5867400"/>
          <a:ext cx="2295525" cy="62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13" imgW="1028520" imgH="279360" progId="Equation.DSMT4">
                  <p:embed/>
                </p:oleObj>
              </mc:Choice>
              <mc:Fallback>
                <p:oleObj name="Equation" r:id="rId13" imgW="10285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67400"/>
                        <a:ext cx="2295525" cy="62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 Example</a:t>
            </a:r>
            <a:endParaRPr lang="en-US" sz="36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04800" y="2438400"/>
          <a:ext cx="6858000" cy="703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15" imgW="2476440" imgH="253800" progId="Equation.DSMT4">
                  <p:embed/>
                </p:oleObj>
              </mc:Choice>
              <mc:Fallback>
                <p:oleObj name="Equation" r:id="rId15" imgW="247644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6858000" cy="703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Find the equation of the tangent line to</a:t>
            </a:r>
          </a:p>
          <a:p>
            <a:pPr>
              <a:buNone/>
            </a:pPr>
            <a:r>
              <a:rPr lang="en-US" dirty="0" smtClean="0"/>
              <a:t>    at the point (3, 6).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934200" y="914400"/>
          <a:ext cx="19854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914400"/>
                        <a:ext cx="198543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575" y="2362200"/>
          <a:ext cx="41560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Equation" r:id="rId5" imgW="1803240" imgH="393480" progId="Equation.DSMT4">
                  <p:embed/>
                </p:oleObj>
              </mc:Choice>
              <mc:Fallback>
                <p:oleObj name="Equation" r:id="rId5" imgW="18032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2362200"/>
                        <a:ext cx="41560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8600" y="3352800"/>
          <a:ext cx="54927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Equation" r:id="rId7" imgW="2273040" imgH="431640" progId="Equation.DSMT4">
                  <p:embed/>
                </p:oleObj>
              </mc:Choice>
              <mc:Fallback>
                <p:oleObj name="Equation" r:id="rId7" imgW="227304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54927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305300" y="2286000"/>
          <a:ext cx="39624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9" imgW="2019240" imgH="457200" progId="Equation.DSMT4">
                  <p:embed/>
                </p:oleObj>
              </mc:Choice>
              <mc:Fallback>
                <p:oleObj name="Equation" r:id="rId9" imgW="201924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2286000"/>
                        <a:ext cx="39624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791200" y="3429000"/>
          <a:ext cx="2168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11" imgW="1041120" imgH="419040" progId="Equation.DSMT4">
                  <p:embed/>
                </p:oleObj>
              </mc:Choice>
              <mc:Fallback>
                <p:oleObj name="Equation" r:id="rId11" imgW="10411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29000"/>
                        <a:ext cx="21685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81000" y="4648200"/>
          <a:ext cx="22494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13" imgW="1079280" imgH="393480" progId="Equation.DSMT4">
                  <p:embed/>
                </p:oleObj>
              </mc:Choice>
              <mc:Fallback>
                <p:oleObj name="Equation" r:id="rId13" imgW="10792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224948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743200" y="48006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Equation" r:id="rId15" imgW="1015920" imgH="279360" progId="Equation.DSMT4">
                  <p:embed/>
                </p:oleObj>
              </mc:Choice>
              <mc:Fallback>
                <p:oleObj name="Equation" r:id="rId15" imgW="101592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2590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5750" y="5755230"/>
          <a:ext cx="5810250" cy="72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" name="Equation" r:id="rId17" imgW="2044440" imgH="253800" progId="Equation.DSMT4">
                  <p:embed/>
                </p:oleObj>
              </mc:Choice>
              <mc:Fallback>
                <p:oleObj name="Equation" r:id="rId17" imgW="20444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5755230"/>
                        <a:ext cx="5810250" cy="7217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556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Impact</vt:lpstr>
      <vt:lpstr>Times New Roman</vt:lpstr>
      <vt:lpstr>Wingdings 2</vt:lpstr>
      <vt:lpstr>Office Theme</vt:lpstr>
      <vt:lpstr>Equation</vt:lpstr>
      <vt:lpstr>MathType 6.0 Equation</vt:lpstr>
      <vt:lpstr>warmup</vt:lpstr>
      <vt:lpstr>PowerPoint Presentation</vt:lpstr>
      <vt:lpstr>PowerPoint Presentation</vt:lpstr>
      <vt:lpstr>The Derivative / Differentiation</vt:lpstr>
      <vt:lpstr>PowerPoint Presentation</vt:lpstr>
      <vt:lpstr>PowerPoint Presentation</vt:lpstr>
      <vt:lpstr> Alternate use of the Derivative Finding Numerical Slope Directly: </vt:lpstr>
      <vt:lpstr> Example</vt:lpstr>
      <vt:lpstr>Your Turn</vt:lpstr>
      <vt:lpstr>Find the slope at a point using the TI-84</vt:lpstr>
      <vt:lpstr>PowerPoint Presentation</vt:lpstr>
      <vt:lpstr>PowerPoint Presentation</vt:lpstr>
      <vt:lpstr>Definition of the Derivative</vt:lpstr>
      <vt:lpstr>Homework part 2</vt:lpstr>
      <vt:lpstr>Stepping it up a notch!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104</cp:revision>
  <dcterms:created xsi:type="dcterms:W3CDTF">2011-08-10T06:13:31Z</dcterms:created>
  <dcterms:modified xsi:type="dcterms:W3CDTF">2019-09-09T16:54:55Z</dcterms:modified>
</cp:coreProperties>
</file>