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2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05A92-355E-4B13-A043-4C62E5A6859D}" type="datetimeFigureOut">
              <a:rPr lang="en-US" smtClean="0"/>
              <a:pPr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319-141E-4BB6-AE79-703F7F2978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gif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591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Warm-up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638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How are the concepts of a limit and continuity related?</a:t>
            </a:r>
          </a:p>
          <a:p>
            <a:r>
              <a:rPr lang="en-US" sz="2800" dirty="0" smtClean="0"/>
              <a:t>The limit may exist whether the function is continuous or not, but in order for a function to be continuous the limit must exist.</a:t>
            </a:r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2109880"/>
              </p:ext>
            </p:extLst>
          </p:nvPr>
        </p:nvGraphicFramePr>
        <p:xfrm>
          <a:off x="176213" y="2835275"/>
          <a:ext cx="6811962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3" imgW="2882880" imgH="253800" progId="Equation.DSMT4">
                  <p:embed/>
                </p:oleObj>
              </mc:Choice>
              <mc:Fallback>
                <p:oleObj name="Equation" r:id="rId3" imgW="288288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213" y="2835275"/>
                        <a:ext cx="6811962" cy="60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704100"/>
              </p:ext>
            </p:extLst>
          </p:nvPr>
        </p:nvGraphicFramePr>
        <p:xfrm>
          <a:off x="685800" y="3475038"/>
          <a:ext cx="5827713" cy="318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1" name="Equation" r:id="rId5" imgW="2463480" imgH="1346040" progId="Equation.DSMT4">
                  <p:embed/>
                </p:oleObj>
              </mc:Choice>
              <mc:Fallback>
                <p:oleObj name="Equation" r:id="rId5" imgW="2463480" imgH="1346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75038"/>
                        <a:ext cx="5827713" cy="318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Application Of Int.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Use the Intermediate Value Theorem to show that the polynomial function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has a zero in the interval [0, 1].</a:t>
            </a:r>
          </a:p>
          <a:p>
            <a:pPr marL="514350" indent="-514350">
              <a:buAutoNum type="arabicPeriod"/>
            </a:pPr>
            <a:r>
              <a:rPr lang="en-US" dirty="0" smtClean="0"/>
              <a:t>Hmm…what is our k value in the problem?</a:t>
            </a:r>
          </a:p>
          <a:p>
            <a:pPr marL="514350" indent="-514350">
              <a:buAutoNum type="arabicPeriod"/>
            </a:pPr>
            <a:r>
              <a:rPr lang="en-US" dirty="0" smtClean="0"/>
              <a:t>Let’s find f(0) and f(1)</a:t>
            </a:r>
          </a:p>
          <a:p>
            <a:pPr marL="514350" indent="-514350">
              <a:buNone/>
            </a:pPr>
            <a:r>
              <a:rPr lang="en-US" dirty="0"/>
              <a:t> </a:t>
            </a:r>
            <a:r>
              <a:rPr lang="en-US" dirty="0" smtClean="0"/>
              <a:t>     f(0) = -1 and f(1) = 2</a:t>
            </a:r>
          </a:p>
          <a:p>
            <a:pPr marL="514350" indent="-514350"/>
            <a:r>
              <a:rPr lang="en-US" dirty="0" smtClean="0"/>
              <a:t>What does this tell us?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0" y="1676400"/>
          <a:ext cx="3124199" cy="646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3" imgW="1104840" imgH="228600" progId="Equation.DSMT4">
                  <p:embed/>
                </p:oleObj>
              </mc:Choice>
              <mc:Fallback>
                <p:oleObj name="Equation" r:id="rId3" imgW="11048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676400"/>
                        <a:ext cx="3124199" cy="6463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 tells us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There is at least one number c in [0, 1], where f(c) = k = 0.</a:t>
            </a:r>
            <a:endParaRPr lang="en-US" dirty="0"/>
          </a:p>
        </p:txBody>
      </p:sp>
      <p:pic>
        <p:nvPicPr>
          <p:cNvPr id="4" name="Picture 3" descr="http://hmco.tdlc.com/public/calc7esample/ch01/ch01d/01d_images/cn01d04.gif"/>
          <p:cNvPicPr/>
          <p:nvPr/>
        </p:nvPicPr>
        <p:blipFill>
          <a:blip r:embed="rId2"/>
          <a:srcRect t="43222" r="69866" b="35363"/>
          <a:stretch>
            <a:fillRect/>
          </a:stretch>
        </p:blipFill>
        <p:spPr bwMode="auto">
          <a:xfrm>
            <a:off x="3124200" y="1905000"/>
            <a:ext cx="3505200" cy="411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Verify that the Intermediate Value Theorem applies to the indicated interval and find the value of c guaranteed by the theorem.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Do we care that f(x) is discontinuous at x = 1?</a:t>
            </a:r>
          </a:p>
          <a:p>
            <a:r>
              <a:rPr lang="en-US" dirty="0" smtClean="0"/>
              <a:t>              </a:t>
            </a:r>
          </a:p>
          <a:p>
            <a:r>
              <a:rPr lang="en-US" dirty="0" smtClean="0"/>
              <a:t>Since </a:t>
            </a:r>
            <a:r>
              <a:rPr lang="en-US" dirty="0" smtClean="0"/>
              <a:t>f(x) is continuous and f(c</a:t>
            </a:r>
            <a:r>
              <a:rPr lang="en-US" dirty="0" smtClean="0"/>
              <a:t>) given is </a:t>
            </a:r>
            <a:r>
              <a:rPr lang="en-US" dirty="0" smtClean="0"/>
              <a:t>between</a:t>
            </a:r>
          </a:p>
          <a:p>
            <a:pPr marL="0" indent="0">
              <a:buNone/>
            </a:pPr>
            <a:r>
              <a:rPr lang="en-US" dirty="0" smtClean="0"/>
              <a:t>            and </a:t>
            </a:r>
            <a:r>
              <a:rPr lang="en-US" dirty="0" smtClean="0"/>
              <a:t>f(4), </a:t>
            </a:r>
            <a:r>
              <a:rPr lang="en-US" dirty="0" smtClean="0"/>
              <a:t>according to </a:t>
            </a:r>
            <a:r>
              <a:rPr lang="en-US" dirty="0" smtClean="0"/>
              <a:t>IVT </a:t>
            </a:r>
            <a:r>
              <a:rPr lang="en-US" dirty="0" smtClean="0"/>
              <a:t>there </a:t>
            </a:r>
            <a:r>
              <a:rPr lang="en-US" dirty="0" smtClean="0"/>
              <a:t>does exit a c where f(c) = 6.</a:t>
            </a:r>
          </a:p>
          <a:p>
            <a:r>
              <a:rPr lang="en-US" dirty="0" smtClean="0"/>
              <a:t>Now set f(x)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 smtClean="0"/>
              <a:t>6 and solve x that represents your c.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2362200"/>
          <a:ext cx="615696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7" name="Equation" r:id="rId3" imgW="2565360" imgH="444240" progId="Equation.DSMT4">
                  <p:embed/>
                </p:oleObj>
              </mc:Choice>
              <mc:Fallback>
                <p:oleObj name="Equation" r:id="rId3" imgW="2565360" imgH="4442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615696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3810000"/>
          <a:ext cx="934064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8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810000"/>
                        <a:ext cx="934064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981200" y="3810000"/>
          <a:ext cx="12271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9" name="Equation" r:id="rId7" imgW="634680" imgH="393480" progId="Equation.DSMT4">
                  <p:embed/>
                </p:oleObj>
              </mc:Choice>
              <mc:Fallback>
                <p:oleObj name="Equation" r:id="rId7" imgW="6346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10000"/>
                        <a:ext cx="1227137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5800" y="4038601"/>
          <a:ext cx="1028701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0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038601"/>
                        <a:ext cx="1028701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6400" y="3886200"/>
          <a:ext cx="12557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1" name="Equation" r:id="rId11" imgW="647640" imgH="393480" progId="Equation.DSMT4">
                  <p:embed/>
                </p:oleObj>
              </mc:Choice>
              <mc:Fallback>
                <p:oleObj name="Equation" r:id="rId11" imgW="64764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86200"/>
                        <a:ext cx="125571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760960"/>
              </p:ext>
            </p:extLst>
          </p:nvPr>
        </p:nvGraphicFramePr>
        <p:xfrm>
          <a:off x="280987" y="4845050"/>
          <a:ext cx="785813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Equation" r:id="rId13" imgW="355320" imgH="393480" progId="Equation.DSMT4">
                  <p:embed/>
                </p:oleObj>
              </mc:Choice>
              <mc:Fallback>
                <p:oleObj name="Equation" r:id="rId13" imgW="35532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7" y="4845050"/>
                        <a:ext cx="785813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0"/>
            <a:ext cx="9144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Continuity and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Interm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 Value Theorem</a:t>
            </a:r>
            <a:endParaRPr lang="en-US" sz="4400" b="1" dirty="0" smtClean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baseline="0" dirty="0" smtClean="0">
                <a:latin typeface="+mj-lt"/>
                <a:ea typeface="+mj-ea"/>
                <a:cs typeface="+mj-cs"/>
              </a:rPr>
              <a:t>1.4 Day 2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1752600"/>
            <a:ext cx="579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On the agenda:</a:t>
            </a:r>
            <a:endParaRPr lang="en-US" sz="4400" b="1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28600" y="2743200"/>
            <a:ext cx="9144000" cy="1981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Continuity of Composite Functions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Continuity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 Piecewise Functions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 2"/>
              <a:buAutoNum type="arabicPeriod"/>
              <a:tabLst/>
              <a:defRPr/>
            </a:pPr>
            <a:r>
              <a:rPr lang="en-US" sz="3600" b="1" dirty="0" smtClean="0"/>
              <a:t>Intermediate Value Theorem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5"/>
          <p:cNvSpPr txBox="1">
            <a:spLocks/>
          </p:cNvSpPr>
          <p:nvPr/>
        </p:nvSpPr>
        <p:spPr>
          <a:xfrm>
            <a:off x="76200" y="4872841"/>
            <a:ext cx="8991600" cy="1323439"/>
          </a:xfrm>
          <a:prstGeom prst="rect">
            <a:avLst/>
          </a:prstGeom>
          <a:noFill/>
        </p:spPr>
        <p:txBody>
          <a:bodyPr vert="horz" wrap="square" lIns="0" rIns="18288" rtlCol="0">
            <a:sp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HW:  p. 77-78 # 45-51 Odd, 55, 57,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61, 63, 69, 75-79 Odd, 83, 87, 89, 95bc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uiExpand="1" build="p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Quick Glance at continuity on a closed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 It has to be continuous </a:t>
            </a:r>
          </a:p>
          <a:p>
            <a:pPr>
              <a:buNone/>
            </a:pPr>
            <a:r>
              <a:rPr lang="en-US" dirty="0" smtClean="0"/>
              <a:t>on the open interval (a, b)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/>
              <a:t> </a:t>
            </a:r>
            <a:r>
              <a:rPr lang="en-US" dirty="0" smtClean="0"/>
              <a:t>         has to equal f(a) and </a:t>
            </a:r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        has to equal f(b)</a:t>
            </a:r>
          </a:p>
          <a:p>
            <a:endParaRPr lang="en-US" dirty="0"/>
          </a:p>
          <a:p>
            <a:r>
              <a:rPr lang="en-US" dirty="0" smtClean="0"/>
              <a:t>All number 2 means is that the limit at the end points must exist.  No holes!</a:t>
            </a:r>
            <a:endParaRPr lang="en-US" dirty="0"/>
          </a:p>
        </p:txBody>
      </p:sp>
      <p:pic>
        <p:nvPicPr>
          <p:cNvPr id="5" name="Picture 4" descr="http://hmco.tdlc.com/public/calc7esample/ch01/ch01d/01d_images/cn01d02_4.gif"/>
          <p:cNvPicPr/>
          <p:nvPr/>
        </p:nvPicPr>
        <p:blipFill>
          <a:blip r:embed="rId3"/>
          <a:srcRect t="20297" r="72498" b="58140"/>
          <a:stretch>
            <a:fillRect/>
          </a:stretch>
        </p:blipFill>
        <p:spPr bwMode="auto">
          <a:xfrm>
            <a:off x="5943600" y="1600200"/>
            <a:ext cx="3200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3048000"/>
          <a:ext cx="838200" cy="801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4" imgW="291960" imgH="279360" progId="Equation.DSMT4">
                  <p:embed/>
                </p:oleObj>
              </mc:Choice>
              <mc:Fallback>
                <p:oleObj name="Equation" r:id="rId4" imgW="291960" imgH="2793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048000"/>
                        <a:ext cx="838200" cy="8017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09600" y="4114800"/>
          <a:ext cx="801687" cy="80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6" imgW="279360" imgH="279360" progId="Equation.DSMT4">
                  <p:embed/>
                </p:oleObj>
              </mc:Choice>
              <mc:Fallback>
                <p:oleObj name="Equation" r:id="rId6" imgW="27936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114800"/>
                        <a:ext cx="801687" cy="801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Continuity of Composite Functions</a:t>
            </a:r>
            <a:endParaRPr lang="en-US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304800" y="1066800"/>
            <a:ext cx="8610600" cy="4745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/>
              <a:t>Continuous functions can be </a:t>
            </a:r>
            <a:r>
              <a:rPr lang="en-US" sz="2800" u="sng" dirty="0"/>
              <a:t>added, subtracted, multiplied, divided and multiplied by a constant, </a:t>
            </a:r>
            <a:r>
              <a:rPr lang="en-US" sz="2800" dirty="0"/>
              <a:t>and the new function remains continuous</a:t>
            </a:r>
            <a:r>
              <a:rPr lang="en-US" sz="2800" dirty="0" smtClean="0"/>
              <a:t>. (Refer to Theorem 1.11 in the book)</a:t>
            </a:r>
          </a:p>
          <a:p>
            <a:endParaRPr lang="en-US" sz="2800" dirty="0" smtClean="0"/>
          </a:p>
          <a:p>
            <a:r>
              <a:rPr lang="en-US" sz="2800" dirty="0" smtClean="0"/>
              <a:t>When given two different functions, first find the composite function and then evaluate for continuity.</a:t>
            </a:r>
          </a:p>
          <a:p>
            <a:endParaRPr lang="en-US" sz="2800" dirty="0" smtClean="0"/>
          </a:p>
          <a:p>
            <a:r>
              <a:rPr lang="en-US" sz="2800" dirty="0" smtClean="0"/>
              <a:t>Hint to save time: composite of continuous functions are continuous.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838200"/>
          </a:xfrm>
        </p:spPr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Given:</a:t>
            </a:r>
          </a:p>
          <a:p>
            <a:r>
              <a:rPr lang="en-US" sz="2800" dirty="0" smtClean="0"/>
              <a:t>Will the composite function f(g(x)) and g(f(x)) be continuous or not?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Given:  </a:t>
            </a:r>
          </a:p>
          <a:p>
            <a:r>
              <a:rPr lang="en-US" sz="2800" dirty="0" smtClean="0"/>
              <a:t>Will the composite function f(g(x)) and g(f(x)) be continuous or not?</a:t>
            </a:r>
          </a:p>
          <a:p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76400" y="838200"/>
          <a:ext cx="5181600" cy="656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1803240" imgH="228600" progId="Equation.DSMT4">
                  <p:embed/>
                </p:oleObj>
              </mc:Choice>
              <mc:Fallback>
                <p:oleObj name="Equation" r:id="rId3" imgW="180324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838200"/>
                        <a:ext cx="5181600" cy="6568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828800" y="3429000"/>
          <a:ext cx="415637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1650960" imgH="393480" progId="Equation.DSMT4">
                  <p:embed/>
                </p:oleObj>
              </mc:Choice>
              <mc:Fallback>
                <p:oleObj name="Equation" r:id="rId5" imgW="165096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429000"/>
                        <a:ext cx="4156378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514600"/>
          <a:ext cx="859715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3479760" imgH="431640" progId="Equation.DSMT4">
                  <p:embed/>
                </p:oleObj>
              </mc:Choice>
              <mc:Fallback>
                <p:oleObj name="Equation" r:id="rId7" imgW="3479760" imgH="431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514600"/>
                        <a:ext cx="859715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762000" y="5257800"/>
          <a:ext cx="2973388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9" imgW="1180800" imgH="469800" progId="Equation.DSMT4">
                  <p:embed/>
                </p:oleObj>
              </mc:Choice>
              <mc:Fallback>
                <p:oleObj name="Equation" r:id="rId9" imgW="118080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57800"/>
                        <a:ext cx="2973388" cy="1182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4876800" y="5334000"/>
          <a:ext cx="2716212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11" imgW="1079280" imgH="393480" progId="Equation.DSMT4">
                  <p:embed/>
                </p:oleObj>
              </mc:Choice>
              <mc:Fallback>
                <p:oleObj name="Equation" r:id="rId11" imgW="10792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5334000"/>
                        <a:ext cx="2716212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Continuity in Piecewise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Is the following function continuous?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Is each function continuous?</a:t>
            </a:r>
          </a:p>
          <a:p>
            <a:r>
              <a:rPr lang="en-US" dirty="0" smtClean="0"/>
              <a:t>Where is the only </a:t>
            </a:r>
            <a:r>
              <a:rPr lang="en-US" b="1" dirty="0" smtClean="0"/>
              <a:t>possible</a:t>
            </a:r>
            <a:r>
              <a:rPr lang="en-US" dirty="0" smtClean="0"/>
              <a:t> discontinuity?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1447800"/>
          <a:ext cx="3886201" cy="116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3" imgW="1612800" imgH="482400" progId="Equation.DSMT4">
                  <p:embed/>
                </p:oleObj>
              </mc:Choice>
              <mc:Fallback>
                <p:oleObj name="Equation" r:id="rId3" imgW="16128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447800"/>
                        <a:ext cx="3886201" cy="116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 descr="picachoo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" y="4724400"/>
            <a:ext cx="2133600" cy="213360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2133600" y="3810000"/>
            <a:ext cx="2819400" cy="1752600"/>
            <a:chOff x="2438400" y="3733800"/>
            <a:chExt cx="2819400" cy="1752600"/>
          </a:xfrm>
        </p:grpSpPr>
        <p:sp>
          <p:nvSpPr>
            <p:cNvPr id="6" name="Oval Callout 5"/>
            <p:cNvSpPr/>
            <p:nvPr/>
          </p:nvSpPr>
          <p:spPr>
            <a:xfrm>
              <a:off x="2438400" y="3733800"/>
              <a:ext cx="2819400" cy="1752600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67000" y="3886200"/>
              <a:ext cx="2590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Go through the definition to check for continuity!</a:t>
              </a:r>
              <a:endParaRPr lang="en-US" sz="2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Here we go Pikachu!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dirty="0" smtClean="0"/>
              <a:t>1.  f(1) = 1</a:t>
            </a:r>
          </a:p>
          <a:p>
            <a:endParaRPr lang="en-US" dirty="0" smtClean="0"/>
          </a:p>
          <a:p>
            <a:r>
              <a:rPr lang="en-US" dirty="0" smtClean="0"/>
              <a:t>2.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/>
              <a:t>2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3.</a:t>
            </a:r>
          </a:p>
          <a:p>
            <a:r>
              <a:rPr lang="en-US" dirty="0" smtClean="0"/>
              <a:t>Therefore f(x) is Continuous!     </a:t>
            </a:r>
            <a:endParaRPr lang="en-U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257800" y="228600"/>
          <a:ext cx="38862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name="Equation" r:id="rId3" imgW="1612800" imgH="482400" progId="Equation.DSMT4">
                  <p:embed/>
                </p:oleObj>
              </mc:Choice>
              <mc:Fallback>
                <p:oleObj name="Equation" r:id="rId3" imgW="161280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28600"/>
                        <a:ext cx="388620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95400" y="2667000"/>
          <a:ext cx="330420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name="Equation" r:id="rId5" imgW="1295280" imgH="279360" progId="Equation.DSMT4">
                  <p:embed/>
                </p:oleObj>
              </mc:Choice>
              <mc:Fallback>
                <p:oleObj name="Equation" r:id="rId5" imgW="1295280" imgH="2793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67000"/>
                        <a:ext cx="330420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295400" y="3810000"/>
          <a:ext cx="26558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name="Equation" r:id="rId7" imgW="1041120" imgH="291960" progId="Equation.DSMT4">
                  <p:embed/>
                </p:oleObj>
              </mc:Choice>
              <mc:Fallback>
                <p:oleObj name="Equation" r:id="rId7" imgW="1041120" imgH="2919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0"/>
                        <a:ext cx="26558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>
            <a:off x="4724400" y="2895600"/>
            <a:ext cx="533400" cy="1371600"/>
          </a:xfrm>
          <a:prstGeom prst="rightBrac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10199" y="3048000"/>
          <a:ext cx="290945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name="Equation" r:id="rId9" imgW="761760" imgH="279360" progId="Equation.DSMT4">
                  <p:embed/>
                </p:oleObj>
              </mc:Choice>
              <mc:Fallback>
                <p:oleObj name="Equation" r:id="rId9" imgW="76176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199" y="3048000"/>
                        <a:ext cx="2909455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71600" y="5029200"/>
          <a:ext cx="2933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name="Equation" r:id="rId11" imgW="977760" imgH="279360" progId="Equation.DSMT4">
                  <p:embed/>
                </p:oleObj>
              </mc:Choice>
              <mc:Fallback>
                <p:oleObj name="Equation" r:id="rId11" imgW="977760" imgH="2793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029200"/>
                        <a:ext cx="293370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following function continuous?</a:t>
            </a:r>
          </a:p>
          <a:p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762000" y="2362200"/>
          <a:ext cx="541342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803240" imgH="482400" progId="Equation.DSMT4">
                  <p:embed/>
                </p:oleObj>
              </mc:Choice>
              <mc:Fallback>
                <p:oleObj name="Equation" r:id="rId3" imgW="1803240" imgH="4824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62200"/>
                        <a:ext cx="5413428" cy="144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Intermediate Value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http://hmco.tdlc.com/public/calc7esample/ch01/ch01d/01d_images/cn01d04.gif"/>
          <p:cNvPicPr/>
          <p:nvPr/>
        </p:nvPicPr>
        <p:blipFill>
          <a:blip r:embed="rId2"/>
          <a:srcRect l="32987" t="9889" r="-46" b="84444"/>
          <a:stretch>
            <a:fillRect/>
          </a:stretch>
        </p:blipFill>
        <p:spPr bwMode="auto">
          <a:xfrm>
            <a:off x="533400" y="1066800"/>
            <a:ext cx="8001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ttp://hmco.tdlc.com/public/calc7esample/ch01/ch01d/01d_images/cn01d04.gif"/>
          <p:cNvPicPr/>
          <p:nvPr/>
        </p:nvPicPr>
        <p:blipFill>
          <a:blip r:embed="rId2"/>
          <a:srcRect t="4191" r="72250" b="81273"/>
          <a:stretch>
            <a:fillRect/>
          </a:stretch>
        </p:blipFill>
        <p:spPr bwMode="auto">
          <a:xfrm>
            <a:off x="2971800" y="2590800"/>
            <a:ext cx="327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483</Words>
  <Application>Microsoft Office PowerPoint</Application>
  <PresentationFormat>On-screen Show (4:3)</PresentationFormat>
  <Paragraphs>76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Wingdings 2</vt:lpstr>
      <vt:lpstr>Office Theme</vt:lpstr>
      <vt:lpstr>Equation</vt:lpstr>
      <vt:lpstr>MathType 6.0 Equation</vt:lpstr>
      <vt:lpstr>Warm-up</vt:lpstr>
      <vt:lpstr>PowerPoint Presentation</vt:lpstr>
      <vt:lpstr>Quick Glance at continuity on a closed interval</vt:lpstr>
      <vt:lpstr>Continuity of Composite Functions</vt:lpstr>
      <vt:lpstr>You Try</vt:lpstr>
      <vt:lpstr>Continuity in Piecewise Functions</vt:lpstr>
      <vt:lpstr>Here we go Pikachu!</vt:lpstr>
      <vt:lpstr>You Try</vt:lpstr>
      <vt:lpstr>Intermediate Value Theorem</vt:lpstr>
      <vt:lpstr>Application Of Int. Value Theorem</vt:lpstr>
      <vt:lpstr>It tells us that…</vt:lpstr>
      <vt:lpstr>Another Example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Qayumi, Enayat</cp:lastModifiedBy>
  <cp:revision>39</cp:revision>
  <dcterms:created xsi:type="dcterms:W3CDTF">2011-08-07T07:14:15Z</dcterms:created>
  <dcterms:modified xsi:type="dcterms:W3CDTF">2015-09-02T17:19:48Z</dcterms:modified>
</cp:coreProperties>
</file>