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70" r:id="rId8"/>
    <p:sldId id="265" r:id="rId9"/>
    <p:sldId id="262" r:id="rId10"/>
    <p:sldId id="271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9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8-16T18:35:51.4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148 73,'0'0,"25"0,49 0,0-50,-24 50,24-24,-50 24,26 0,-25 0,-25 0,24 0,-24 0,25 0,0 0,-1 0,-24 24,50-24,-26 0,1 25,0-25,-25 0,-25 0,0 0,25 25,-49 0,24 0,-49 24,25 1,-75-25,50 24,25-24,-1 0,1 25,24-26,0 0,25-24,0 0,0 0,25 0,0 0,0 0,24 0,0 0,26-24,-26 0,0 24,1-25,-1 0,1 25,-1 0,-49 0,25 0,-50 0,0 0,25 0,-24 25,-1 24,-49-25,49 26,-24 0,-50-1,49-24,1 25,24-25,25-1,0 1,0-25,25 0,-25 0,25 25,24-25,-24 0,0 0,24-25,50 0,-74 1,24 24,0-25,1 25,-26-25,1 25,0 0,-25 0,-25 25,25 0,-25-1,-24 26,49 0,-99-1,50 26,-25-26,-25 26,25-26,0 1,24-25,25 25,25-27,0 2,0-25,25 25,25 0,-26-25,26 0,-26 25,26-25,-25 0,-1 0,26 0,24 0,-25 0,-24 0,24 0,1 0,-26 0,-24 0,-24 0,24 24,-25-24,0 0,25 25,-49 0,49 0,-49 25,24-26,-25 1,1 0,24 0,1 0,-26-25,50 24,0-24,0 0,25 0,0 0,-25 0,24 0,1 0,-25 0,25 0,24-49,-24 24,24-25,-24 1,24 24,-24-25,0 1,-25 24,24 0,-24 25,0-50,-24 50,-1 0,25-23,-25 23,25 0,-49 0,24 0,-24 0,24 0,-24 0,-1 0,50 0,-49 0,24 0,25 0,-25 0,1 0,24 0,0 0,24 0,26 0,-50 0,25 0,-1 0,26-25,-26-25,1 25,0 0,0-49,-1 49,-24 0,25 25,-25-24,-25 24,1 0,24 0,-25 0,-74 24,50 26,-26 0,26-1,-75-24,75 50,24-52,-24 2,49 0,0 0,0-25,25 0,-25 0,24 0,26 0,-50-50,49 25,-24-23,-25-27,49 50,-49 1,74-26,-74 25,50 0,-1 1,-24-1,24 0,-49 25,25-25,-25 25,25 0,0 0,-25 0,24 25,-24 0,50 0,-50 24,49-24,-49 0,0 24,0-24,0 0,0 0,0 25,0-2,0-23,-25 0,-24 0,49 24,-49-49,24 25,0 0,0-25,1 25,-26-25,50 0,0 0,-24 25,24-25,-25 0,25 0,-25 0,25 0,-25 0,25 0,0 24,0-24,0 25,0-25,0 0,0 0,-24 0,-1 0,0 0,25 25,-49-25,49 0,0 0,25 0,-25 0,24 0,-24 0,25 0,-25 0,49-25,-24 0,0 1,0 24,-1-25,-24 0,25 25,-25-25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8-16T18:35:57.2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73 55,'25'-24,"-25"24,25 0,-25-23,0 23,25 0,24 0,-24 0,50 0,-26 0,1 0,24 0,-24 0,-50 0,25 0,-25 0,0 0,0 23,0-23,0 24,25-24,-25 0,25 23,-25-23,0 24,0-24,0 0,0 24,-25-24,0 0,0 0,0 0,-24 23,-1-23,0 0,1 24,-1 0,0-1,25 25,1-48,24 23,0-23,-25 0,25 0,0 0,0 0,0 24,49 23,-24-47,0 47,50-23,-26-24,1 0,49 0,-49 0,0 0,-1-24,1 1,0 23,-50 0,0-24,-25 24,0 0,25 0,-50 0,25 0,-49 0,-1 0,1 0,-1 0,-24 0,25 0,-1 0,25 0,50 0,-24 0,24 0,24 0,-24 0,25-47,25 23,-25-23,49 23,-49 1,0 23,49-24,-24 24,-25 0,25 0,-26 0,1-24,-25 24,25 0,0 0,-25 0,-25 0,25 0,-25 0,0 0,25 0,-24 0,24 24,-25-24,25 0,-25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8-16T18:35:59.8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75 11,'0'0,"50"0,-25 0,25 0,-25 0,25 0,0 0,-1 0,1 0,0 0,0 0,-25 0,0 0,-25 0,25 0,-25 0,0 0,0 0,0 0,0 0,0 25,0-25,0 24,0-24,0 25,-25-25,0 0,0 0,0 0,-25 25,-25-1,26-24,24 25,0 0,25-25,0 24,-25-24,25 0,0 25,25 24,49-24,-24 24,0-24,0 24,25-49,25 25,-50-25,-50 0,24 0,-24 0,-24 0,24 0,-25 25,0-25,-25 0,-25 24,0 1,-25 24,1-24,24 24,25-24,-25 24,25-24,50 0,-25-25,25 24,0 1,0-25,25 0,25 0,0 0,-50 0,50 0,0 0,0-49,0 49,-1-50,26 26,-50 24,25 0,-25-25,0 25,0 0,-50 0,0 0,25 25,-25-1,-25 1,0 24,25-24,-25 24,-49 25,49-24,0-26,0 1,50-25,-25 25,25-25,25 0,25 0,-50 0,25 0,25 0,0 0,0 0,-26-25,26 25,-25 0,0 0,0 0,0 0,0 0,-25 0,0 25,0-25,0 24,0-24,0 50,0-1,0 0,0-24,-50 24,25 0,0-24,-25 0,1-25,24 49,-25-24,50-1,0-24,0 25,0-25,25 0,-25 0,25 0,0 0,-1 0,26 0,-25 0,0 0,0-25,25 25,-50-24,50-1,-50 25,25 0,-50 0,0 0,25 25,-25-25,0 0,25 0,-25 24,-50 26,50-26,-24 1,49 0,-25 24,25-49,0 25,0-25,25 0,-25 0,24 0,-24 0,50 0,0 0,-25 0,0 0,0 0,-25 0,25-25,0 25,-50 0,0 0,25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34AC-B550-412E-99C9-87D805F3EEC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86275-118C-4229-A691-84ADCF31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34.gi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customXml" Target="../ink/ink1.xml"/><Relationship Id="rId7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6.emf"/><Relationship Id="rId9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gif"/><Relationship Id="rId7" Type="http://schemas.openxmlformats.org/officeDocument/2006/relationships/image" Target="../media/image1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gif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4.wmf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image" Target="../media/image25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1.wmf"/><Relationship Id="rId22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591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1143000"/>
          <a:ext cx="76581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3" imgW="2552400" imgH="634680" progId="Equation.DSMT4">
                  <p:embed/>
                </p:oleObj>
              </mc:Choice>
              <mc:Fallback>
                <p:oleObj name="Equation" r:id="rId3" imgW="2552400" imgH="634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43000"/>
                        <a:ext cx="7658100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52399" y="3352800"/>
          <a:ext cx="4724401" cy="1330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5" imgW="2031840" imgH="571320" progId="Equation.DSMT4">
                  <p:embed/>
                </p:oleObj>
              </mc:Choice>
              <mc:Fallback>
                <p:oleObj name="Equation" r:id="rId5" imgW="2031840" imgH="571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" y="3352800"/>
                        <a:ext cx="4724401" cy="1330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0" y="5181600"/>
          <a:ext cx="9034669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7" imgW="3848040" imgH="583920" progId="Equation.DSMT4">
                  <p:embed/>
                </p:oleObj>
              </mc:Choice>
              <mc:Fallback>
                <p:oleObj name="Equation" r:id="rId7" imgW="3848040" imgH="5839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81600"/>
                        <a:ext cx="9034669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6"/>
          <p:cNvSpPr/>
          <p:nvPr/>
        </p:nvSpPr>
        <p:spPr>
          <a:xfrm>
            <a:off x="3961796" y="5383161"/>
            <a:ext cx="1602841" cy="1273584"/>
          </a:xfrm>
          <a:custGeom>
            <a:avLst/>
            <a:gdLst>
              <a:gd name="connsiteX0" fmla="*/ 1082152 w 1602841"/>
              <a:gd name="connsiteY0" fmla="*/ 1268362 h 1273584"/>
              <a:gd name="connsiteX1" fmla="*/ 1200139 w 1602841"/>
              <a:gd name="connsiteY1" fmla="*/ 1253613 h 1273584"/>
              <a:gd name="connsiteX2" fmla="*/ 1259133 w 1602841"/>
              <a:gd name="connsiteY2" fmla="*/ 1165123 h 1273584"/>
              <a:gd name="connsiteX3" fmla="*/ 1273881 w 1602841"/>
              <a:gd name="connsiteY3" fmla="*/ 1120878 h 1273584"/>
              <a:gd name="connsiteX4" fmla="*/ 1303378 w 1602841"/>
              <a:gd name="connsiteY4" fmla="*/ 1076633 h 1273584"/>
              <a:gd name="connsiteX5" fmla="*/ 1273881 w 1602841"/>
              <a:gd name="connsiteY5" fmla="*/ 973394 h 1273584"/>
              <a:gd name="connsiteX6" fmla="*/ 1303378 w 1602841"/>
              <a:gd name="connsiteY6" fmla="*/ 929149 h 1273584"/>
              <a:gd name="connsiteX7" fmla="*/ 1436114 w 1602841"/>
              <a:gd name="connsiteY7" fmla="*/ 855407 h 1273584"/>
              <a:gd name="connsiteX8" fmla="*/ 1509856 w 1602841"/>
              <a:gd name="connsiteY8" fmla="*/ 781665 h 1273584"/>
              <a:gd name="connsiteX9" fmla="*/ 1554101 w 1602841"/>
              <a:gd name="connsiteY9" fmla="*/ 752168 h 1273584"/>
              <a:gd name="connsiteX10" fmla="*/ 1568849 w 1602841"/>
              <a:gd name="connsiteY10" fmla="*/ 707923 h 1273584"/>
              <a:gd name="connsiteX11" fmla="*/ 1598346 w 1602841"/>
              <a:gd name="connsiteY11" fmla="*/ 663678 h 1273584"/>
              <a:gd name="connsiteX12" fmla="*/ 1583598 w 1602841"/>
              <a:gd name="connsiteY12" fmla="*/ 191729 h 1273584"/>
              <a:gd name="connsiteX13" fmla="*/ 1539352 w 1602841"/>
              <a:gd name="connsiteY13" fmla="*/ 147484 h 1273584"/>
              <a:gd name="connsiteX14" fmla="*/ 1421365 w 1602841"/>
              <a:gd name="connsiteY14" fmla="*/ 73742 h 1273584"/>
              <a:gd name="connsiteX15" fmla="*/ 1377120 w 1602841"/>
              <a:gd name="connsiteY15" fmla="*/ 44245 h 1273584"/>
              <a:gd name="connsiteX16" fmla="*/ 1288630 w 1602841"/>
              <a:gd name="connsiteY16" fmla="*/ 14749 h 1273584"/>
              <a:gd name="connsiteX17" fmla="*/ 1244385 w 1602841"/>
              <a:gd name="connsiteY17" fmla="*/ 0 h 1273584"/>
              <a:gd name="connsiteX18" fmla="*/ 79262 w 1602841"/>
              <a:gd name="connsiteY18" fmla="*/ 14749 h 1273584"/>
              <a:gd name="connsiteX19" fmla="*/ 35017 w 1602841"/>
              <a:gd name="connsiteY19" fmla="*/ 44245 h 1273584"/>
              <a:gd name="connsiteX20" fmla="*/ 5520 w 1602841"/>
              <a:gd name="connsiteY20" fmla="*/ 88491 h 1273584"/>
              <a:gd name="connsiteX21" fmla="*/ 49765 w 1602841"/>
              <a:gd name="connsiteY21" fmla="*/ 368710 h 1273584"/>
              <a:gd name="connsiteX22" fmla="*/ 79262 w 1602841"/>
              <a:gd name="connsiteY22" fmla="*/ 457200 h 1273584"/>
              <a:gd name="connsiteX23" fmla="*/ 94010 w 1602841"/>
              <a:gd name="connsiteY23" fmla="*/ 501445 h 1273584"/>
              <a:gd name="connsiteX24" fmla="*/ 79262 w 1602841"/>
              <a:gd name="connsiteY24" fmla="*/ 545691 h 1273584"/>
              <a:gd name="connsiteX25" fmla="*/ 108759 w 1602841"/>
              <a:gd name="connsiteY25" fmla="*/ 634181 h 1273584"/>
              <a:gd name="connsiteX26" fmla="*/ 123507 w 1602841"/>
              <a:gd name="connsiteY26" fmla="*/ 678426 h 1273584"/>
              <a:gd name="connsiteX27" fmla="*/ 138256 w 1602841"/>
              <a:gd name="connsiteY27" fmla="*/ 722671 h 1273584"/>
              <a:gd name="connsiteX28" fmla="*/ 153004 w 1602841"/>
              <a:gd name="connsiteY28" fmla="*/ 781665 h 1273584"/>
              <a:gd name="connsiteX29" fmla="*/ 182501 w 1602841"/>
              <a:gd name="connsiteY29" fmla="*/ 870155 h 1273584"/>
              <a:gd name="connsiteX30" fmla="*/ 270991 w 1602841"/>
              <a:gd name="connsiteY30" fmla="*/ 929149 h 1273584"/>
              <a:gd name="connsiteX31" fmla="*/ 315236 w 1602841"/>
              <a:gd name="connsiteY31" fmla="*/ 958645 h 1273584"/>
              <a:gd name="connsiteX32" fmla="*/ 403727 w 1602841"/>
              <a:gd name="connsiteY32" fmla="*/ 988142 h 1273584"/>
              <a:gd name="connsiteX33" fmla="*/ 477469 w 1602841"/>
              <a:gd name="connsiteY33" fmla="*/ 1002891 h 1273584"/>
              <a:gd name="connsiteX34" fmla="*/ 565959 w 1602841"/>
              <a:gd name="connsiteY34" fmla="*/ 1032387 h 1273584"/>
              <a:gd name="connsiteX35" fmla="*/ 610204 w 1602841"/>
              <a:gd name="connsiteY35" fmla="*/ 1047136 h 1273584"/>
              <a:gd name="connsiteX36" fmla="*/ 624952 w 1602841"/>
              <a:gd name="connsiteY36" fmla="*/ 1091381 h 1273584"/>
              <a:gd name="connsiteX37" fmla="*/ 816681 w 1602841"/>
              <a:gd name="connsiteY37" fmla="*/ 1165123 h 1273584"/>
              <a:gd name="connsiteX38" fmla="*/ 846178 w 1602841"/>
              <a:gd name="connsiteY38" fmla="*/ 1209368 h 1273584"/>
              <a:gd name="connsiteX39" fmla="*/ 949417 w 1602841"/>
              <a:gd name="connsiteY39" fmla="*/ 1253613 h 1273584"/>
              <a:gd name="connsiteX40" fmla="*/ 964165 w 1602841"/>
              <a:gd name="connsiteY40" fmla="*/ 1253613 h 127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602841" h="1273584">
                <a:moveTo>
                  <a:pt x="1082152" y="1268362"/>
                </a:moveTo>
                <a:cubicBezTo>
                  <a:pt x="1121481" y="1263446"/>
                  <a:pt x="1165903" y="1273584"/>
                  <a:pt x="1200139" y="1253613"/>
                </a:cubicBezTo>
                <a:cubicBezTo>
                  <a:pt x="1230761" y="1235750"/>
                  <a:pt x="1259133" y="1165123"/>
                  <a:pt x="1259133" y="1165123"/>
                </a:cubicBezTo>
                <a:cubicBezTo>
                  <a:pt x="1264049" y="1150375"/>
                  <a:pt x="1266929" y="1134783"/>
                  <a:pt x="1273881" y="1120878"/>
                </a:cubicBezTo>
                <a:cubicBezTo>
                  <a:pt x="1281808" y="1105024"/>
                  <a:pt x="1300871" y="1094180"/>
                  <a:pt x="1303378" y="1076633"/>
                </a:cubicBezTo>
                <a:cubicBezTo>
                  <a:pt x="1305230" y="1063667"/>
                  <a:pt x="1279417" y="990000"/>
                  <a:pt x="1273881" y="973394"/>
                </a:cubicBezTo>
                <a:cubicBezTo>
                  <a:pt x="1283713" y="958646"/>
                  <a:pt x="1290038" y="940821"/>
                  <a:pt x="1303378" y="929149"/>
                </a:cubicBezTo>
                <a:cubicBezTo>
                  <a:pt x="1365795" y="874534"/>
                  <a:pt x="1375344" y="875663"/>
                  <a:pt x="1436114" y="855407"/>
                </a:cubicBezTo>
                <a:cubicBezTo>
                  <a:pt x="1554101" y="776748"/>
                  <a:pt x="1411533" y="879988"/>
                  <a:pt x="1509856" y="781665"/>
                </a:cubicBezTo>
                <a:cubicBezTo>
                  <a:pt x="1522390" y="769131"/>
                  <a:pt x="1539353" y="762000"/>
                  <a:pt x="1554101" y="752168"/>
                </a:cubicBezTo>
                <a:cubicBezTo>
                  <a:pt x="1559017" y="737420"/>
                  <a:pt x="1561897" y="721828"/>
                  <a:pt x="1568849" y="707923"/>
                </a:cubicBezTo>
                <a:cubicBezTo>
                  <a:pt x="1576776" y="692069"/>
                  <a:pt x="1597840" y="681396"/>
                  <a:pt x="1598346" y="663678"/>
                </a:cubicBezTo>
                <a:cubicBezTo>
                  <a:pt x="1602841" y="506349"/>
                  <a:pt x="1601470" y="348104"/>
                  <a:pt x="1583598" y="191729"/>
                </a:cubicBezTo>
                <a:cubicBezTo>
                  <a:pt x="1581230" y="171006"/>
                  <a:pt x="1555375" y="160837"/>
                  <a:pt x="1539352" y="147484"/>
                </a:cubicBezTo>
                <a:cubicBezTo>
                  <a:pt x="1519129" y="130632"/>
                  <a:pt x="1432884" y="80942"/>
                  <a:pt x="1421365" y="73742"/>
                </a:cubicBezTo>
                <a:cubicBezTo>
                  <a:pt x="1406334" y="64348"/>
                  <a:pt x="1393318" y="51444"/>
                  <a:pt x="1377120" y="44245"/>
                </a:cubicBezTo>
                <a:cubicBezTo>
                  <a:pt x="1348708" y="31617"/>
                  <a:pt x="1318127" y="24581"/>
                  <a:pt x="1288630" y="14749"/>
                </a:cubicBezTo>
                <a:lnTo>
                  <a:pt x="1244385" y="0"/>
                </a:lnTo>
                <a:cubicBezTo>
                  <a:pt x="856011" y="4916"/>
                  <a:pt x="467408" y="549"/>
                  <a:pt x="79262" y="14749"/>
                </a:cubicBezTo>
                <a:cubicBezTo>
                  <a:pt x="61549" y="15397"/>
                  <a:pt x="47551" y="31711"/>
                  <a:pt x="35017" y="44245"/>
                </a:cubicBezTo>
                <a:cubicBezTo>
                  <a:pt x="22483" y="56779"/>
                  <a:pt x="15352" y="73742"/>
                  <a:pt x="5520" y="88491"/>
                </a:cubicBezTo>
                <a:cubicBezTo>
                  <a:pt x="22653" y="311212"/>
                  <a:pt x="0" y="219415"/>
                  <a:pt x="49765" y="368710"/>
                </a:cubicBezTo>
                <a:lnTo>
                  <a:pt x="79262" y="457200"/>
                </a:lnTo>
                <a:lnTo>
                  <a:pt x="94010" y="501445"/>
                </a:lnTo>
                <a:cubicBezTo>
                  <a:pt x="89094" y="516194"/>
                  <a:pt x="77545" y="530240"/>
                  <a:pt x="79262" y="545691"/>
                </a:cubicBezTo>
                <a:cubicBezTo>
                  <a:pt x="82696" y="576593"/>
                  <a:pt x="98927" y="604684"/>
                  <a:pt x="108759" y="634181"/>
                </a:cubicBezTo>
                <a:lnTo>
                  <a:pt x="123507" y="678426"/>
                </a:lnTo>
                <a:cubicBezTo>
                  <a:pt x="128423" y="693174"/>
                  <a:pt x="134486" y="707589"/>
                  <a:pt x="138256" y="722671"/>
                </a:cubicBezTo>
                <a:cubicBezTo>
                  <a:pt x="143172" y="742336"/>
                  <a:pt x="147180" y="762250"/>
                  <a:pt x="153004" y="781665"/>
                </a:cubicBezTo>
                <a:cubicBezTo>
                  <a:pt x="161938" y="811446"/>
                  <a:pt x="156631" y="852908"/>
                  <a:pt x="182501" y="870155"/>
                </a:cubicBezTo>
                <a:lnTo>
                  <a:pt x="270991" y="929149"/>
                </a:lnTo>
                <a:cubicBezTo>
                  <a:pt x="285739" y="938981"/>
                  <a:pt x="298420" y="953040"/>
                  <a:pt x="315236" y="958645"/>
                </a:cubicBezTo>
                <a:cubicBezTo>
                  <a:pt x="344733" y="968477"/>
                  <a:pt x="373238" y="982044"/>
                  <a:pt x="403727" y="988142"/>
                </a:cubicBezTo>
                <a:cubicBezTo>
                  <a:pt x="428308" y="993058"/>
                  <a:pt x="453285" y="996295"/>
                  <a:pt x="477469" y="1002891"/>
                </a:cubicBezTo>
                <a:cubicBezTo>
                  <a:pt x="507466" y="1011072"/>
                  <a:pt x="536462" y="1022555"/>
                  <a:pt x="565959" y="1032387"/>
                </a:cubicBezTo>
                <a:lnTo>
                  <a:pt x="610204" y="1047136"/>
                </a:lnTo>
                <a:cubicBezTo>
                  <a:pt x="615120" y="1061884"/>
                  <a:pt x="613959" y="1080388"/>
                  <a:pt x="624952" y="1091381"/>
                </a:cubicBezTo>
                <a:cubicBezTo>
                  <a:pt x="696704" y="1163133"/>
                  <a:pt x="723124" y="1151757"/>
                  <a:pt x="816681" y="1165123"/>
                </a:cubicBezTo>
                <a:cubicBezTo>
                  <a:pt x="826513" y="1179871"/>
                  <a:pt x="833644" y="1196834"/>
                  <a:pt x="846178" y="1209368"/>
                </a:cubicBezTo>
                <a:cubicBezTo>
                  <a:pt x="877663" y="1240853"/>
                  <a:pt x="907105" y="1245151"/>
                  <a:pt x="949417" y="1253613"/>
                </a:cubicBezTo>
                <a:cubicBezTo>
                  <a:pt x="954238" y="1254577"/>
                  <a:pt x="959249" y="1253613"/>
                  <a:pt x="964165" y="125361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Greatest Integer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A type of a step function.</a:t>
            </a:r>
          </a:p>
          <a:p>
            <a:r>
              <a:rPr lang="en-US" dirty="0" smtClean="0"/>
              <a:t>Defined by:</a:t>
            </a:r>
          </a:p>
          <a:p>
            <a:endParaRPr lang="en-US" dirty="0" smtClean="0"/>
          </a:p>
          <a:p>
            <a:r>
              <a:rPr lang="en-US" dirty="0" smtClean="0"/>
              <a:t> Let’s observe using a T-Chart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On your Calculator:</a:t>
            </a:r>
          </a:p>
          <a:p>
            <a:r>
              <a:rPr lang="en-US" dirty="0" smtClean="0"/>
              <a:t>y = </a:t>
            </a:r>
            <a:r>
              <a:rPr lang="en-US" dirty="0" err="1" smtClean="0"/>
              <a:t>int</a:t>
            </a:r>
            <a:r>
              <a:rPr lang="en-US" dirty="0" smtClean="0"/>
              <a:t>(x)          Math:Num:5:Int(</a:t>
            </a:r>
          </a:p>
        </p:txBody>
      </p:sp>
      <p:pic>
        <p:nvPicPr>
          <p:cNvPr id="5" name="Picture 4" descr="http://hmco.tdlc.com/public/calc7esample/ch01/ch01d/01d_images/cn01d02.gif"/>
          <p:cNvPicPr/>
          <p:nvPr/>
        </p:nvPicPr>
        <p:blipFill>
          <a:blip r:embed="rId3" cstate="print"/>
          <a:srcRect t="67429" r="71026" b="14857"/>
          <a:stretch>
            <a:fillRect/>
          </a:stretch>
        </p:blipFill>
        <p:spPr bwMode="auto">
          <a:xfrm>
            <a:off x="6553200" y="9144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477000" y="0"/>
          <a:ext cx="99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4" imgW="253800" imgH="253800" progId="Equation.DSMT4">
                  <p:embed/>
                </p:oleObj>
              </mc:Choice>
              <mc:Fallback>
                <p:oleObj name="Equation" r:id="rId4" imgW="2538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0"/>
                        <a:ext cx="990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2057400"/>
          <a:ext cx="5410200" cy="56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6" imgW="2412720" imgH="253800" progId="Equation.DSMT4">
                  <p:embed/>
                </p:oleObj>
              </mc:Choice>
              <mc:Fallback>
                <p:oleObj name="Equation" r:id="rId6" imgW="241272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5410200" cy="5694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" y="3276600"/>
          <a:ext cx="16240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8" imgW="622080" imgH="291960" progId="Equation.DSMT4">
                  <p:embed/>
                </p:oleObj>
              </mc:Choice>
              <mc:Fallback>
                <p:oleObj name="Equation" r:id="rId8" imgW="62208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76600"/>
                        <a:ext cx="162401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28600" y="4419600"/>
          <a:ext cx="16240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10" imgW="622080" imgH="291960" progId="Equation.DSMT4">
                  <p:embed/>
                </p:oleObj>
              </mc:Choice>
              <mc:Fallback>
                <p:oleObj name="Equation" r:id="rId10" imgW="62208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19600"/>
                        <a:ext cx="162401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43600" y="3276601"/>
            <a:ext cx="25908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 =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          x                         y</a:t>
            </a:r>
          </a:p>
          <a:p>
            <a:endParaRPr lang="en-US" dirty="0" smtClean="0"/>
          </a:p>
          <a:p>
            <a:r>
              <a:rPr lang="en-US" dirty="0" smtClean="0"/>
              <a:t>    0 – 0.999…          0</a:t>
            </a:r>
          </a:p>
          <a:p>
            <a:r>
              <a:rPr lang="en-US" dirty="0" smtClean="0"/>
              <a:t>    1 – 1.999…          1</a:t>
            </a:r>
          </a:p>
          <a:p>
            <a:r>
              <a:rPr lang="en-US" dirty="0" smtClean="0"/>
              <a:t>    2 – 2.999…          2</a:t>
            </a:r>
          </a:p>
          <a:p>
            <a:r>
              <a:rPr lang="en-US" dirty="0" smtClean="0"/>
              <a:t>    -1 –  - 0.0001</a:t>
            </a:r>
          </a:p>
          <a:p>
            <a:r>
              <a:rPr lang="en-US" dirty="0" smtClean="0"/>
              <a:t>    -2 – - 0.9999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6324600" y="32004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12" imgW="253800" imgH="253800" progId="Equation.DSMT4">
                  <p:embed/>
                </p:oleObj>
              </mc:Choice>
              <mc:Fallback>
                <p:oleObj name="Equation" r:id="rId12" imgW="25380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200400"/>
                        <a:ext cx="45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096000" y="4191000"/>
            <a:ext cx="2362200" cy="1981200"/>
            <a:chOff x="6096000" y="3962400"/>
            <a:chExt cx="2362200" cy="1981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096000" y="3962400"/>
              <a:ext cx="2362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77000" y="4953000"/>
              <a:ext cx="1981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32000" t="20000" r="32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Continuity</a:t>
            </a:r>
            <a:endParaRPr lang="en-US" sz="52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baseline="0" dirty="0" smtClean="0">
                <a:latin typeface="+mj-lt"/>
                <a:ea typeface="+mj-ea"/>
                <a:cs typeface="+mj-cs"/>
              </a:rPr>
              <a:t>1.4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09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On the agenda:</a:t>
            </a:r>
            <a:endParaRPr lang="en-US" sz="5400" b="1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3429000"/>
            <a:ext cx="91440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Definition of Continuity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Removable vs. non-removable discontinuity</a:t>
            </a: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0" y="5334000"/>
            <a:ext cx="9144000" cy="1323439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 76-77 # Redo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1-6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25, 26, 28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40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29, 31, 32, 33-43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Continuity</a:t>
            </a:r>
            <a:endParaRPr lang="en-US" dirty="0"/>
          </a:p>
        </p:txBody>
      </p:sp>
      <p:sp>
        <p:nvSpPr>
          <p:cNvPr id="5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838200"/>
            <a:ext cx="9144000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Most of the techniques of calculus require that functions be </a:t>
            </a:r>
            <a:r>
              <a:rPr lang="en-US" sz="2800" b="1" u="sng" dirty="0"/>
              <a:t>continuous</a:t>
            </a:r>
            <a:r>
              <a:rPr lang="en-US" sz="2800" b="1" dirty="0"/>
              <a:t>.  A function is continuous if you can draw it in one motion without picking up your pencil</a:t>
            </a:r>
            <a:r>
              <a:rPr lang="en-US" sz="2800" b="1" dirty="0" smtClean="0"/>
              <a:t>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This mean no holes, jumps, or gaps.</a:t>
            </a:r>
          </a:p>
          <a:p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</p:txBody>
      </p:sp>
      <p:pic>
        <p:nvPicPr>
          <p:cNvPr id="4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526775"/>
            <a:ext cx="4495800" cy="333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9937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15000" y="4191000"/>
              <a:ext cx="276225" cy="598488"/>
            </p14:xfrm>
          </p:contentPart>
        </mc:Choice>
        <mc:Fallback xmlns="">
          <p:pic>
            <p:nvPicPr>
              <p:cNvPr id="39937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99154" y="4127262"/>
                <a:ext cx="307917" cy="7259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993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91400" y="5410200"/>
              <a:ext cx="268288" cy="160338"/>
            </p14:xfrm>
          </p:contentPart>
        </mc:Choice>
        <mc:Fallback xmlns="">
          <p:pic>
            <p:nvPicPr>
              <p:cNvPr id="3993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75195" y="5346425"/>
                <a:ext cx="300339" cy="2875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993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82000" y="3581400"/>
              <a:ext cx="268288" cy="617538"/>
            </p14:xfrm>
          </p:contentPart>
        </mc:Choice>
        <mc:Fallback xmlns="">
          <p:pic>
            <p:nvPicPr>
              <p:cNvPr id="3993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366155" y="3518063"/>
                <a:ext cx="300339" cy="74421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 must know:  The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Any time you are asked to prove continuity at a point you </a:t>
            </a:r>
            <a:r>
              <a:rPr lang="en-US" u="sng" dirty="0" smtClean="0"/>
              <a:t>must</a:t>
            </a:r>
            <a:r>
              <a:rPr lang="en-US" dirty="0" smtClean="0"/>
              <a:t> show that all 3 conditions are met.</a:t>
            </a:r>
          </a:p>
          <a:p>
            <a:r>
              <a:rPr lang="en-US" dirty="0" smtClean="0"/>
              <a:t>If one of the conditions is not met, then you can conclude not continuous. </a:t>
            </a:r>
            <a:endParaRPr lang="en-US" dirty="0"/>
          </a:p>
        </p:txBody>
      </p:sp>
      <p:pic>
        <p:nvPicPr>
          <p:cNvPr id="5" name="Picture 4" descr="http://hmco.tdlc.com/public/calc7esample/ch01/ch01d/01d_images/cn01d01.gif"/>
          <p:cNvPicPr/>
          <p:nvPr/>
        </p:nvPicPr>
        <p:blipFill>
          <a:blip r:embed="rId2" cstate="print"/>
          <a:srcRect l="32727" t="73700" r="1420" b="9604"/>
          <a:stretch>
            <a:fillRect/>
          </a:stretch>
        </p:blipFill>
        <p:spPr bwMode="auto">
          <a:xfrm>
            <a:off x="914400" y="990600"/>
            <a:ext cx="7315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3 conditions does this not meet?</a:t>
            </a:r>
            <a:endParaRPr lang="en-US" dirty="0"/>
          </a:p>
        </p:txBody>
      </p:sp>
      <p:pic>
        <p:nvPicPr>
          <p:cNvPr id="4" name="Content Placeholder 3" descr="http://hmco.tdlc.com/public/calc7esample/ch01/ch01d/01d_images/cn01d01.gif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62000" y="1524000"/>
            <a:ext cx="2895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8200" y="1600200"/>
            <a:ext cx="3429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f(c) is not defined, therefore not continuous.</a:t>
            </a:r>
            <a:endParaRPr lang="en-US" sz="4400" b="1" dirty="0"/>
          </a:p>
        </p:txBody>
      </p:sp>
      <p:pic>
        <p:nvPicPr>
          <p:cNvPr id="6" name="Picture 5" descr="http://hmco.tdlc.com/public/calc7esample/ch01/ch01d/01d_images/cn01d01.gif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90600" y="1524000"/>
            <a:ext cx="2743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724400" y="2057400"/>
          <a:ext cx="4191000" cy="1809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1714320" imgH="634680" progId="Equation.DSMT4">
                  <p:embed/>
                </p:oleObj>
              </mc:Choice>
              <mc:Fallback>
                <p:oleObj name="Equation" r:id="rId5" imgW="1714320" imgH="634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057400"/>
                        <a:ext cx="4191000" cy="18097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http://hmco.tdlc.com/public/calc7esample/ch01/ch01d/01d_images/cn01d01.gif"/>
          <p:cNvPicPr/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219200" y="1601943"/>
            <a:ext cx="2895600" cy="34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72000" y="2819400"/>
          <a:ext cx="4042064" cy="11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8" imgW="1002960" imgH="279360" progId="Equation.DSMT4">
                  <p:embed/>
                </p:oleObj>
              </mc:Choice>
              <mc:Fallback>
                <p:oleObj name="Equation" r:id="rId8" imgW="100296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819400"/>
                        <a:ext cx="4042064" cy="11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There are 2 types of discontinuities.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HEN59N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343400"/>
            <a:ext cx="2743200" cy="1828800"/>
          </a:xfrm>
          <a:prstGeom prst="rect">
            <a:avLst/>
          </a:prstGeom>
          <a:noFill/>
        </p:spPr>
      </p:pic>
      <p:pic>
        <p:nvPicPr>
          <p:cNvPr id="5" name="Picture 5" descr="HEN551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343400"/>
            <a:ext cx="2743200" cy="1828800"/>
          </a:xfrm>
          <a:prstGeom prst="rect">
            <a:avLst/>
          </a:prstGeom>
          <a:noFill/>
        </p:spPr>
      </p:pic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914400" y="4646613"/>
            <a:ext cx="1370013" cy="747712"/>
            <a:chOff x="576" y="2927"/>
            <a:chExt cx="863" cy="471"/>
          </a:xfrm>
        </p:grpSpPr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576" y="3312"/>
              <a:ext cx="470" cy="86"/>
              <a:chOff x="624" y="3072"/>
              <a:chExt cx="470" cy="86"/>
            </a:xfrm>
          </p:grpSpPr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>
                <a:off x="624" y="3120"/>
                <a:ext cx="384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Oval 7"/>
              <p:cNvSpPr>
                <a:spLocks noChangeArrowheads="1"/>
              </p:cNvSpPr>
              <p:nvPr/>
            </p:nvSpPr>
            <p:spPr bwMode="auto">
              <a:xfrm>
                <a:off x="1008" y="3072"/>
                <a:ext cx="86" cy="86"/>
              </a:xfrm>
              <a:prstGeom prst="ellips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rot="10800000">
              <a:off x="1055" y="2965"/>
              <a:ext cx="38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 rot="10800000">
              <a:off x="969" y="2927"/>
              <a:ext cx="86" cy="8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143000" y="6172200"/>
            <a:ext cx="84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jump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810000" y="613568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infinite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399213" y="6096000"/>
            <a:ext cx="1525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oscillating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93725" y="3849688"/>
            <a:ext cx="5573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/>
              <a:t>Non-removable Discontinuities</a:t>
            </a:r>
            <a:r>
              <a:rPr lang="en-US" sz="3200" b="1" dirty="0"/>
              <a:t>: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28600" y="1066800"/>
            <a:ext cx="4820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/>
              <a:t>Removable Discontinuities: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1066800" y="2667000"/>
            <a:ext cx="2606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(You can fill the hole</a:t>
            </a:r>
            <a:r>
              <a:rPr lang="en-US" sz="2000" b="1" dirty="0" smtClean="0">
                <a:solidFill>
                  <a:srgbClr val="FF0000"/>
                </a:solidFill>
              </a:rPr>
              <a:t>.)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685800" y="1676400"/>
            <a:ext cx="1447800" cy="838200"/>
            <a:chOff x="432" y="1056"/>
            <a:chExt cx="1440" cy="528"/>
          </a:xfrm>
        </p:grpSpPr>
        <p:sp>
          <p:nvSpPr>
            <p:cNvPr id="19" name="Freeform 30"/>
            <p:cNvSpPr>
              <a:spLocks/>
            </p:cNvSpPr>
            <p:nvPr/>
          </p:nvSpPr>
          <p:spPr bwMode="auto">
            <a:xfrm>
              <a:off x="432" y="1056"/>
              <a:ext cx="1440" cy="528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192" y="240"/>
                </a:cxn>
                <a:cxn ang="0">
                  <a:pos x="443" y="153"/>
                </a:cxn>
                <a:cxn ang="0">
                  <a:pos x="720" y="288"/>
                </a:cxn>
                <a:cxn ang="0">
                  <a:pos x="1026" y="416"/>
                </a:cxn>
                <a:cxn ang="0">
                  <a:pos x="1298" y="228"/>
                </a:cxn>
                <a:cxn ang="0">
                  <a:pos x="1440" y="0"/>
                </a:cxn>
              </a:cxnLst>
              <a:rect l="0" t="0" r="r" b="b"/>
              <a:pathLst>
                <a:path w="1440" h="528">
                  <a:moveTo>
                    <a:pt x="0" y="528"/>
                  </a:moveTo>
                  <a:cubicBezTo>
                    <a:pt x="60" y="416"/>
                    <a:pt x="118" y="302"/>
                    <a:pt x="192" y="240"/>
                  </a:cubicBezTo>
                  <a:cubicBezTo>
                    <a:pt x="266" y="178"/>
                    <a:pt x="355" y="145"/>
                    <a:pt x="443" y="153"/>
                  </a:cubicBezTo>
                  <a:cubicBezTo>
                    <a:pt x="531" y="161"/>
                    <a:pt x="623" y="244"/>
                    <a:pt x="720" y="288"/>
                  </a:cubicBezTo>
                  <a:cubicBezTo>
                    <a:pt x="817" y="332"/>
                    <a:pt x="930" y="426"/>
                    <a:pt x="1026" y="416"/>
                  </a:cubicBezTo>
                  <a:cubicBezTo>
                    <a:pt x="1122" y="406"/>
                    <a:pt x="1229" y="297"/>
                    <a:pt x="1298" y="228"/>
                  </a:cubicBezTo>
                  <a:cubicBezTo>
                    <a:pt x="1367" y="159"/>
                    <a:pt x="1411" y="47"/>
                    <a:pt x="1440" y="0"/>
                  </a:cubicBezTo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1104" y="1296"/>
              <a:ext cx="8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34"/>
          <p:cNvGrpSpPr>
            <a:grpSpLocks/>
          </p:cNvGrpSpPr>
          <p:nvPr/>
        </p:nvGrpSpPr>
        <p:grpSpPr bwMode="auto">
          <a:xfrm>
            <a:off x="3352800" y="1828800"/>
            <a:ext cx="1295400" cy="533400"/>
            <a:chOff x="2688" y="1071"/>
            <a:chExt cx="1440" cy="465"/>
          </a:xfrm>
        </p:grpSpPr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3354" y="1071"/>
              <a:ext cx="86" cy="86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32"/>
            <p:cNvSpPr>
              <a:spLocks/>
            </p:cNvSpPr>
            <p:nvPr/>
          </p:nvSpPr>
          <p:spPr bwMode="auto">
            <a:xfrm>
              <a:off x="2688" y="1152"/>
              <a:ext cx="1440" cy="3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326" y="266"/>
                </a:cxn>
                <a:cxn ang="0">
                  <a:pos x="720" y="342"/>
                </a:cxn>
                <a:cxn ang="0">
                  <a:pos x="996" y="305"/>
                </a:cxn>
                <a:cxn ang="0">
                  <a:pos x="1256" y="197"/>
                </a:cxn>
                <a:cxn ang="0">
                  <a:pos x="1440" y="0"/>
                </a:cxn>
              </a:cxnLst>
              <a:rect l="0" t="0" r="r" b="b"/>
              <a:pathLst>
                <a:path w="1440" h="348">
                  <a:moveTo>
                    <a:pt x="0" y="48"/>
                  </a:moveTo>
                  <a:cubicBezTo>
                    <a:pt x="54" y="84"/>
                    <a:pt x="206" y="217"/>
                    <a:pt x="326" y="266"/>
                  </a:cubicBezTo>
                  <a:cubicBezTo>
                    <a:pt x="446" y="315"/>
                    <a:pt x="608" y="336"/>
                    <a:pt x="720" y="342"/>
                  </a:cubicBezTo>
                  <a:cubicBezTo>
                    <a:pt x="832" y="348"/>
                    <a:pt x="907" y="329"/>
                    <a:pt x="996" y="305"/>
                  </a:cubicBezTo>
                  <a:cubicBezTo>
                    <a:pt x="1085" y="281"/>
                    <a:pt x="1182" y="248"/>
                    <a:pt x="1256" y="197"/>
                  </a:cubicBezTo>
                  <a:cubicBezTo>
                    <a:pt x="1330" y="146"/>
                    <a:pt x="1402" y="41"/>
                    <a:pt x="1440" y="0"/>
                  </a:cubicBezTo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3354" y="1450"/>
              <a:ext cx="86" cy="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334000" y="1143000"/>
          <a:ext cx="2827244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5" imgW="1104840" imgH="863280" progId="Equation.DSMT4">
                  <p:embed/>
                </p:oleObj>
              </mc:Choice>
              <mc:Fallback>
                <p:oleObj name="Equation" r:id="rId5" imgW="1104840" imgH="8632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143000"/>
                        <a:ext cx="2827244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791200" y="990600"/>
          <a:ext cx="2892425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7" imgW="1130040" imgH="1117440" progId="Equation.DSMT4">
                  <p:embed/>
                </p:oleObj>
              </mc:Choice>
              <mc:Fallback>
                <p:oleObj name="Equation" r:id="rId7" imgW="1130040" imgH="1117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990600"/>
                        <a:ext cx="2892425" cy="285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  <p:bldP spid="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Continuous or Not?  If Not, why Not?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1524000"/>
          <a:ext cx="2641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2" name="Equation" r:id="rId3" imgW="1320480" imgH="228600" progId="Equation.DSMT4">
                  <p:embed/>
                </p:oleObj>
              </mc:Choice>
              <mc:Fallback>
                <p:oleObj name="Equation" r:id="rId3" imgW="13204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2641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04800" y="2438400"/>
          <a:ext cx="1498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3"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14986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04800" y="3581400"/>
          <a:ext cx="1981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4" name="Equation" r:id="rId7" imgW="990360" imgH="393480" progId="Equation.DSMT4">
                  <p:embed/>
                </p:oleObj>
              </mc:Choice>
              <mc:Fallback>
                <p:oleObj name="Equation" r:id="rId7" imgW="9903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81400"/>
                        <a:ext cx="1981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161815"/>
              </p:ext>
            </p:extLst>
          </p:nvPr>
        </p:nvGraphicFramePr>
        <p:xfrm>
          <a:off x="304800" y="4800600"/>
          <a:ext cx="1981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5" name="Equation" r:id="rId9" imgW="990360" imgH="419040" progId="Equation.DSMT4">
                  <p:embed/>
                </p:oleObj>
              </mc:Choice>
              <mc:Fallback>
                <p:oleObj name="Equation" r:id="rId9" imgW="99036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00600"/>
                        <a:ext cx="1981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52800" y="2286000"/>
          <a:ext cx="37338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" name="Equation" r:id="rId11" imgW="1422360" imgH="431640" progId="Equation.DSMT4">
                  <p:embed/>
                </p:oleObj>
              </mc:Choice>
              <mc:Fallback>
                <p:oleObj name="Equation" r:id="rId11" imgW="142236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0"/>
                        <a:ext cx="3733800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3429000" y="1371600"/>
          <a:ext cx="19653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7" name="Equation" r:id="rId13" imgW="774360" imgH="177480" progId="Equation.DSMT4">
                  <p:embed/>
                </p:oleObj>
              </mc:Choice>
              <mc:Fallback>
                <p:oleObj name="Equation" r:id="rId13" imgW="7743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71600"/>
                        <a:ext cx="19653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429000" y="3733800"/>
          <a:ext cx="19653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8" name="Equation" r:id="rId15" imgW="774360" imgH="177480" progId="Equation.DSMT4">
                  <p:embed/>
                </p:oleObj>
              </mc:Choice>
              <mc:Fallback>
                <p:oleObj name="Equation" r:id="rId15" imgW="77436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33800"/>
                        <a:ext cx="19653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325701"/>
              </p:ext>
            </p:extLst>
          </p:nvPr>
        </p:nvGraphicFramePr>
        <p:xfrm>
          <a:off x="5105400" y="4724400"/>
          <a:ext cx="376713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" name="Equation" r:id="rId17" imgW="1434960" imgH="431640" progId="Equation.DSMT4">
                  <p:embed/>
                </p:oleObj>
              </mc:Choice>
              <mc:Fallback>
                <p:oleObj name="Equation" r:id="rId17" imgW="143496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24400"/>
                        <a:ext cx="3767138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304800" y="6019800"/>
          <a:ext cx="1854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0" name="Equation" r:id="rId19" imgW="927000" imgH="203040" progId="Equation.DSMT4">
                  <p:embed/>
                </p:oleObj>
              </mc:Choice>
              <mc:Fallback>
                <p:oleObj name="Equation" r:id="rId19" imgW="92700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19800"/>
                        <a:ext cx="1854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3276600" y="5943600"/>
          <a:ext cx="19653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" name="Equation" r:id="rId21" imgW="774360" imgH="177480" progId="Equation.DSMT4">
                  <p:embed/>
                </p:oleObj>
              </mc:Choice>
              <mc:Fallback>
                <p:oleObj name="Equation" r:id="rId21" imgW="77436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943600"/>
                        <a:ext cx="19653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769498"/>
              </p:ext>
            </p:extLst>
          </p:nvPr>
        </p:nvGraphicFramePr>
        <p:xfrm>
          <a:off x="2286000" y="4800600"/>
          <a:ext cx="2768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2" name="Equation" r:id="rId22" imgW="1384200" imgH="419040" progId="Equation.DSMT4">
                  <p:embed/>
                </p:oleObj>
              </mc:Choice>
              <mc:Fallback>
                <p:oleObj name="Equation" r:id="rId22" imgW="138420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00600"/>
                        <a:ext cx="2768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Graphs of the two functions not continuous</a:t>
            </a:r>
            <a:endParaRPr lang="en-US" dirty="0"/>
          </a:p>
        </p:txBody>
      </p:sp>
      <p:pic>
        <p:nvPicPr>
          <p:cNvPr id="4" name="Content Placeholder 3" descr="http://hmco.tdlc.com/public/calc7esample/ch01/ch01d/01d_images/cn01d01_2.gif"/>
          <p:cNvPicPr>
            <a:picLocks noGrp="1"/>
          </p:cNvPicPr>
          <p:nvPr>
            <p:ph idx="1"/>
          </p:nvPr>
        </p:nvPicPr>
        <p:blipFill>
          <a:blip r:embed="rId3" cstate="print"/>
          <a:srcRect b="56667"/>
          <a:stretch>
            <a:fillRect/>
          </a:stretch>
        </p:blipFill>
        <p:spPr bwMode="auto">
          <a:xfrm>
            <a:off x="990600" y="1219200"/>
            <a:ext cx="693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9562" y="4876800"/>
          <a:ext cx="88344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4" imgW="3365280" imgH="203040" progId="Equation.DSMT4">
                  <p:embed/>
                </p:oleObj>
              </mc:Choice>
              <mc:Fallback>
                <p:oleObj name="Equation" r:id="rId4" imgW="336528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" y="4876800"/>
                        <a:ext cx="88344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Given</a:t>
            </a:r>
            <a:endParaRPr lang="en-US" dirty="0"/>
          </a:p>
          <a:p>
            <a:r>
              <a:rPr lang="en-US" dirty="0" smtClean="0"/>
              <a:t>Is f(x) continuous or not?  If not classify the discontinuity (s).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are 2 discontinuities:</a:t>
            </a:r>
          </a:p>
          <a:p>
            <a:pPr lvl="1">
              <a:buFontTx/>
              <a:buChar char="-"/>
            </a:pPr>
            <a:r>
              <a:rPr lang="en-US" sz="2400" dirty="0" smtClean="0"/>
              <a:t>A removable discontinuity at x = 2  (From factors that cancel)</a:t>
            </a:r>
          </a:p>
          <a:p>
            <a:pPr lvl="1">
              <a:buFontTx/>
              <a:buChar char="-"/>
            </a:pPr>
            <a:r>
              <a:rPr lang="en-US" sz="2400" dirty="0" smtClean="0"/>
              <a:t>A non-removable discontinuity at x = 1  (Vertical Asymptote)</a:t>
            </a:r>
          </a:p>
          <a:p>
            <a:r>
              <a:rPr lang="en-US" dirty="0" smtClean="0"/>
              <a:t>Verify your answer Graphically.  (can you see both type of discontinuities?)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990600"/>
          <a:ext cx="2438400" cy="958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1155600" imgH="393480" progId="Equation.DSMT4">
                  <p:embed/>
                </p:oleObj>
              </mc:Choice>
              <mc:Fallback>
                <p:oleObj name="Equation" r:id="rId3" imgW="1155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990600"/>
                        <a:ext cx="2438400" cy="958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5-Point Star 4"/>
          <p:cNvSpPr/>
          <p:nvPr/>
        </p:nvSpPr>
        <p:spPr>
          <a:xfrm>
            <a:off x="4495800" y="5943600"/>
            <a:ext cx="4572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9200" y="5943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Point</a:t>
            </a:r>
            <a:endParaRPr lang="en-US" sz="2800" b="1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57200" y="2895600"/>
          <a:ext cx="393858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5" imgW="1866600" imgH="444240" progId="Equation.DSMT4">
                  <p:embed/>
                </p:oleObj>
              </mc:Choice>
              <mc:Fallback>
                <p:oleObj name="Equation" r:id="rId5" imgW="186660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3938588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312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 2</vt:lpstr>
      <vt:lpstr>Office Theme</vt:lpstr>
      <vt:lpstr>Equation</vt:lpstr>
      <vt:lpstr>Warm-up</vt:lpstr>
      <vt:lpstr>PowerPoint Presentation</vt:lpstr>
      <vt:lpstr>Continuity</vt:lpstr>
      <vt:lpstr>A must know:  The Definition</vt:lpstr>
      <vt:lpstr>Which of the 3 conditions does this not meet?</vt:lpstr>
      <vt:lpstr>There are 2 types of discontinuities.</vt:lpstr>
      <vt:lpstr>Continuous or Not?  If Not, why Not?</vt:lpstr>
      <vt:lpstr>Graphs of the two functions not continuous</vt:lpstr>
      <vt:lpstr>You Try</vt:lpstr>
      <vt:lpstr>PowerPoint Presentation</vt:lpstr>
      <vt:lpstr>Greatest Integer Function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81</cp:revision>
  <dcterms:created xsi:type="dcterms:W3CDTF">2011-08-06T21:07:38Z</dcterms:created>
  <dcterms:modified xsi:type="dcterms:W3CDTF">2015-09-01T16:29:28Z</dcterms:modified>
</cp:coreProperties>
</file>