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5" r:id="rId3"/>
    <p:sldId id="268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4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3FC9-9E99-40A7-8184-A786268C10F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A7D15-3D3A-4012-BD0F-AC233F208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3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55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2454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75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23078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B503-A27B-4910-BE48-A6FA3EB1A765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79B9-54B2-409A-9FDA-794271726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5309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r>
              <a:rPr lang="en-US" dirty="0" smtClean="0"/>
              <a:t>Find the limit: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1905000"/>
          <a:ext cx="33988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3" imgW="1066800" imgH="431800" progId="Equation.DSMT4">
                  <p:embed/>
                </p:oleObj>
              </mc:Choice>
              <mc:Fallback>
                <p:oleObj name="Equation" r:id="rId3" imgW="1066800" imgH="431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05000"/>
                        <a:ext cx="3398838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57600" y="2362200"/>
          <a:ext cx="72369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5" imgW="241091" imgH="177646" progId="Equation.DSMT4">
                  <p:embed/>
                </p:oleObj>
              </mc:Choice>
              <mc:Fallback>
                <p:oleObj name="Equation" r:id="rId5" imgW="241091" imgH="177646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62200"/>
                        <a:ext cx="723694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696200" y="2286000"/>
          <a:ext cx="124097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7" imgW="482181" imgH="177646" progId="Equation.DSMT4">
                  <p:embed/>
                </p:oleObj>
              </mc:Choice>
              <mc:Fallback>
                <p:oleObj name="Equation" r:id="rId7" imgW="482181" imgH="177646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286000"/>
                        <a:ext cx="124097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581400" y="4038600"/>
          <a:ext cx="6556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038600"/>
                        <a:ext cx="655638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4488" y="1981200"/>
          <a:ext cx="33178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11" imgW="1040948" imgH="431613" progId="Equation.DSMT4">
                  <p:embed/>
                </p:oleObj>
              </mc:Choice>
              <mc:Fallback>
                <p:oleObj name="Equation" r:id="rId11" imgW="1040948" imgH="431613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981200"/>
                        <a:ext cx="3317875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47650" y="3886200"/>
          <a:ext cx="33591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3" imgW="1054100" imgH="431800" progId="Equation.DSMT4">
                  <p:embed/>
                </p:oleObj>
              </mc:Choice>
              <mc:Fallback>
                <p:oleObj name="Equation" r:id="rId13" imgW="1054100" imgH="4318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3886200"/>
                        <a:ext cx="33591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Find the limit: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Here is the thinking: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this function looked like                  , then we could treat it as                 , which we know has a limit of 1.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371600"/>
          <a:ext cx="1676400" cy="1018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1676400" cy="1018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724400" y="3429000"/>
          <a:ext cx="1524000" cy="92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429000"/>
                        <a:ext cx="1524000" cy="926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209800" y="4114800"/>
          <a:ext cx="1508125" cy="108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7" imgW="583947" imgH="418918" progId="Equation.DSMT4">
                  <p:embed/>
                </p:oleObj>
              </mc:Choice>
              <mc:Fallback>
                <p:oleObj name="Equation" r:id="rId7" imgW="583947" imgH="418918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1508125" cy="1082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Algebra</a:t>
            </a: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62000" y="1524000"/>
          <a:ext cx="28924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3" imgW="1117115" imgH="393529" progId="Equation.DSMT4">
                  <p:embed/>
                </p:oleObj>
              </mc:Choice>
              <mc:Fallback>
                <p:oleObj name="Equation" r:id="rId3" imgW="1117115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289242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38200" y="2743200"/>
          <a:ext cx="26638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2663825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38200" y="3962400"/>
          <a:ext cx="17430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7" imgW="672808" imgH="393529" progId="Equation.DSMT4">
                  <p:embed/>
                </p:oleObj>
              </mc:Choice>
              <mc:Fallback>
                <p:oleObj name="Equation" r:id="rId7" imgW="672808" imgH="39352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17430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38200" y="5105400"/>
          <a:ext cx="5688012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9" imgW="2197100" imgH="419100" progId="Equation.DSMT4">
                  <p:embed/>
                </p:oleObj>
              </mc:Choice>
              <mc:Fallback>
                <p:oleObj name="Equation" r:id="rId9" imgW="2197100" imgH="4191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05400"/>
                        <a:ext cx="5688012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43051"/>
              </p:ext>
            </p:extLst>
          </p:nvPr>
        </p:nvGraphicFramePr>
        <p:xfrm>
          <a:off x="178565" y="1127393"/>
          <a:ext cx="20383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65" y="1127393"/>
                        <a:ext cx="20383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80368"/>
              </p:ext>
            </p:extLst>
          </p:nvPr>
        </p:nvGraphicFramePr>
        <p:xfrm>
          <a:off x="178565" y="2430596"/>
          <a:ext cx="88423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5" imgW="3416040" imgH="393480" progId="Equation.DSMT4">
                  <p:embed/>
                </p:oleObj>
              </mc:Choice>
              <mc:Fallback>
                <p:oleObj name="Equation" r:id="rId5" imgW="341604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65" y="2430596"/>
                        <a:ext cx="88423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197444"/>
              </p:ext>
            </p:extLst>
          </p:nvPr>
        </p:nvGraphicFramePr>
        <p:xfrm>
          <a:off x="190500" y="3733800"/>
          <a:ext cx="8915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7" imgW="4089400" imgH="431800" progId="Equation.DSMT4">
                  <p:embed/>
                </p:oleObj>
              </mc:Choice>
              <mc:Fallback>
                <p:oleObj name="Equation" r:id="rId7" imgW="4089400" imgH="4318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3733800"/>
                        <a:ext cx="8915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512586"/>
              </p:ext>
            </p:extLst>
          </p:nvPr>
        </p:nvGraphicFramePr>
        <p:xfrm>
          <a:off x="235027" y="5029200"/>
          <a:ext cx="81438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9" imgW="3429000" imgH="609600" progId="Equation.DSMT4">
                  <p:embed/>
                </p:oleObj>
              </mc:Choice>
              <mc:Fallback>
                <p:oleObj name="Equation" r:id="rId9" imgW="3429000" imgH="609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27" y="5029200"/>
                        <a:ext cx="8143875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Your Turn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90600" y="1371600"/>
          <a:ext cx="1676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647700" imgH="419100" progId="Equation.DSMT4">
                  <p:embed/>
                </p:oleObj>
              </mc:Choice>
              <mc:Fallback>
                <p:oleObj name="Equation" r:id="rId3" imgW="647700" imgH="4191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16764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914400" y="4191000"/>
          <a:ext cx="1676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6764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667000" y="914400"/>
          <a:ext cx="53101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7" imgW="2197100" imgH="584200" progId="Equation.DSMT4">
                  <p:embed/>
                </p:oleObj>
              </mc:Choice>
              <mc:Fallback>
                <p:oleObj name="Equation" r:id="rId7" imgW="2197100" imgH="584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14400"/>
                        <a:ext cx="531018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57200" y="2895600"/>
          <a:ext cx="5924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9" imgW="2451100" imgH="393700" progId="Equation.DSMT4">
                  <p:embed/>
                </p:oleObj>
              </mc:Choice>
              <mc:Fallback>
                <p:oleObj name="Equation" r:id="rId9" imgW="2451100" imgH="3937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59245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667000" y="4191000"/>
          <a:ext cx="63436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1" imgW="2451100" imgH="393700" progId="Equation.DSMT4">
                  <p:embed/>
                </p:oleObj>
              </mc:Choice>
              <mc:Fallback>
                <p:oleObj name="Equation" r:id="rId11" imgW="2451100" imgH="3937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63436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28601" y="5562600"/>
          <a:ext cx="8915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13" imgW="4089400" imgH="431800" progId="Equation.DSMT4">
                  <p:embed/>
                </p:oleObj>
              </mc:Choice>
              <mc:Fallback>
                <p:oleObj name="Equation" r:id="rId13" imgW="4089400" imgH="4318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5562600"/>
                        <a:ext cx="891539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Evaluating Limits Analytically</a:t>
            </a:r>
            <a:endParaRPr kumimoji="0" lang="en-US" sz="54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1.3 Day 2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On the agenda: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3276600"/>
            <a:ext cx="7854696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Squeeze theorem</a:t>
            </a:r>
          </a:p>
          <a:p>
            <a:pPr marL="742950" indent="-742950">
              <a:spcBef>
                <a:spcPct val="20000"/>
              </a:spcBef>
              <a:buFontTx/>
              <a:buAutoNum type="arabicPeriod"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Finding one sided limits Analytically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8600" y="5334000"/>
            <a:ext cx="8686800" cy="1446550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66 # 63, 67-77 Odd, 83, 87-90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          p. 76 # 7-19 Odd (no calculator)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Finding one-sided limit analytically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990600"/>
          <a:ext cx="267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3" imgW="1256755" imgH="393529" progId="Equation.DSMT4">
                  <p:embed/>
                </p:oleObj>
              </mc:Choice>
              <mc:Fallback>
                <p:oleObj name="Equation" r:id="rId3" imgW="1256755" imgH="393529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65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43200" y="990600"/>
          <a:ext cx="1568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5" imgW="736280" imgH="393529" progId="Equation.DSMT4">
                  <p:embed/>
                </p:oleObj>
              </mc:Choice>
              <mc:Fallback>
                <p:oleObj name="Equation" r:id="rId5" imgW="736280" imgH="39352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15684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52400" y="3200400"/>
          <a:ext cx="2070100" cy="86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7" imgW="1002865" imgH="418918" progId="Equation.DSMT4">
                  <p:embed/>
                </p:oleObj>
              </mc:Choice>
              <mc:Fallback>
                <p:oleObj name="Equation" r:id="rId7" imgW="1002865" imgH="418918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070100" cy="864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343400" y="990600"/>
          <a:ext cx="1539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9" imgW="723586" imgH="393529" progId="Equation.DSMT4">
                  <p:embed/>
                </p:oleObj>
              </mc:Choice>
              <mc:Fallback>
                <p:oleObj name="Equation" r:id="rId9" imgW="723586" imgH="393529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990600"/>
                        <a:ext cx="15398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981200"/>
          <a:ext cx="74914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11" imgW="3416300" imgH="457200" progId="Equation.DSMT4">
                  <p:embed/>
                </p:oleObj>
              </mc:Choice>
              <mc:Fallback>
                <p:oleObj name="Equation" r:id="rId11" imgW="3416300" imgH="457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7491413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209800" y="3200400"/>
          <a:ext cx="38639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13" imgW="1815840" imgH="419040" progId="Equation.DSMT4">
                  <p:embed/>
                </p:oleObj>
              </mc:Choice>
              <mc:Fallback>
                <p:oleObj name="Equation" r:id="rId13" imgW="1815840" imgH="419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386397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676650" y="1927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27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570412"/>
              </p:ext>
            </p:extLst>
          </p:nvPr>
        </p:nvGraphicFramePr>
        <p:xfrm>
          <a:off x="377825" y="4038600"/>
          <a:ext cx="8736013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17" imgW="3682800" imgH="1091880" progId="Equation.DSMT4">
                  <p:embed/>
                </p:oleObj>
              </mc:Choice>
              <mc:Fallback>
                <p:oleObj name="Equation" r:id="rId17" imgW="3682800" imgH="109188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4038600"/>
                        <a:ext cx="8736013" cy="259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 sided limits involving piecewise functions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436640"/>
              </p:ext>
            </p:extLst>
          </p:nvPr>
        </p:nvGraphicFramePr>
        <p:xfrm>
          <a:off x="383801" y="957064"/>
          <a:ext cx="42195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3" imgW="1892300" imgH="482600" progId="Equation.DSMT4">
                  <p:embed/>
                </p:oleObj>
              </mc:Choice>
              <mc:Fallback>
                <p:oleObj name="Equation" r:id="rId3" imgW="1892300" imgH="4826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01" y="957064"/>
                        <a:ext cx="421957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78619"/>
              </p:ext>
            </p:extLst>
          </p:nvPr>
        </p:nvGraphicFramePr>
        <p:xfrm>
          <a:off x="228600" y="2081923"/>
          <a:ext cx="8291513" cy="118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5" imgW="3543300" imgH="508000" progId="Equation.DSMT4">
                  <p:embed/>
                </p:oleObj>
              </mc:Choice>
              <mc:Fallback>
                <p:oleObj name="Equation" r:id="rId5" imgW="3543300" imgH="508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81923"/>
                        <a:ext cx="8291513" cy="118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150306"/>
              </p:ext>
            </p:extLst>
          </p:nvPr>
        </p:nvGraphicFramePr>
        <p:xfrm>
          <a:off x="762000" y="3270774"/>
          <a:ext cx="82061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tion" r:id="rId7" imgW="241091" imgH="164957" progId="Equation.DSMT4">
                  <p:embed/>
                </p:oleObj>
              </mc:Choice>
              <mc:Fallback>
                <p:oleObj name="Equation" r:id="rId7" imgW="241091" imgH="164957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0774"/>
                        <a:ext cx="82061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401318"/>
              </p:ext>
            </p:extLst>
          </p:nvPr>
        </p:nvGraphicFramePr>
        <p:xfrm>
          <a:off x="3927414" y="3270774"/>
          <a:ext cx="1123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tion" r:id="rId9" imgW="330057" imgH="165028" progId="Equation.DSMT4">
                  <p:embed/>
                </p:oleObj>
              </mc:Choice>
              <mc:Fallback>
                <p:oleObj name="Equation" r:id="rId9" imgW="330057" imgH="165028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14" y="3270774"/>
                        <a:ext cx="11239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88354"/>
              </p:ext>
            </p:extLst>
          </p:nvPr>
        </p:nvGraphicFramePr>
        <p:xfrm>
          <a:off x="7086600" y="3270774"/>
          <a:ext cx="1643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11" imgW="482181" imgH="177646" progId="Equation.DSMT4">
                  <p:embed/>
                </p:oleObj>
              </mc:Choice>
              <mc:Fallback>
                <p:oleObj name="Equation" r:id="rId11" imgW="482181" imgH="177646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70774"/>
                        <a:ext cx="16430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4724400"/>
          <a:ext cx="874955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Equation" r:id="rId13" imgW="3098800" imgH="431800" progId="Equation.DSMT4">
                  <p:embed/>
                </p:oleObj>
              </mc:Choice>
              <mc:Fallback>
                <p:oleObj name="Equation" r:id="rId13" imgW="3098800" imgH="4318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874955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5943600"/>
          <a:ext cx="1285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15" imgW="380835" imgH="203112" progId="Equation.DSMT4">
                  <p:embed/>
                </p:oleObj>
              </mc:Choice>
              <mc:Fallback>
                <p:oleObj name="Equation" r:id="rId15" imgW="380835" imgH="203112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943600"/>
                        <a:ext cx="1285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5435"/>
              </p:ext>
            </p:extLst>
          </p:nvPr>
        </p:nvGraphicFramePr>
        <p:xfrm>
          <a:off x="444295" y="3906746"/>
          <a:ext cx="520065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17" imgW="1841400" imgH="253800" progId="Equation.DSMT4">
                  <p:embed/>
                </p:oleObj>
              </mc:Choice>
              <mc:Fallback>
                <p:oleObj name="Equation" r:id="rId17" imgW="1841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95" y="3906746"/>
                        <a:ext cx="5200650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Squeeze Theorem aka Sandwich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ttp://hmco.tdlc.com/public/calc7esample/ch01/ch01c/01c_images/cn01c04.gif"/>
          <p:cNvPicPr/>
          <p:nvPr/>
        </p:nvPicPr>
        <p:blipFill>
          <a:blip r:embed="rId2" cstate="print"/>
          <a:srcRect l="32600" t="16409" r="-48" b="68397"/>
          <a:stretch>
            <a:fillRect/>
          </a:stretch>
        </p:blipFill>
        <p:spPr bwMode="auto">
          <a:xfrm>
            <a:off x="762000" y="1676400"/>
            <a:ext cx="754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2006 Pearson Education, Inc.  Publishing as Pearson Addison-Wesley</a:t>
            </a:r>
          </a:p>
        </p:txBody>
      </p:sp>
      <p:pic>
        <p:nvPicPr>
          <p:cNvPr id="234498" name="Picture 2" descr="02-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4063" y="1119188"/>
            <a:ext cx="5138737" cy="486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02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1" y="1752600"/>
            <a:ext cx="3962400" cy="4289431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r>
              <a:rPr lang="en-US" sz="4000" dirty="0" smtClean="0"/>
              <a:t>Ex.  Find                given 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981200" y="304800"/>
          <a:ext cx="1455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533169" imgH="279279" progId="Equation.DSMT4">
                  <p:embed/>
                </p:oleObj>
              </mc:Choice>
              <mc:Fallback>
                <p:oleObj name="Equation" r:id="rId5" imgW="533169" imgH="27927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"/>
                        <a:ext cx="14557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509462"/>
              </p:ext>
            </p:extLst>
          </p:nvPr>
        </p:nvGraphicFramePr>
        <p:xfrm>
          <a:off x="4876800" y="0"/>
          <a:ext cx="3859212" cy="123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1307880" imgH="419040" progId="Equation.DSMT4">
                  <p:embed/>
                </p:oleObj>
              </mc:Choice>
              <mc:Fallback>
                <p:oleObj name="Equation" r:id="rId7" imgW="130788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0"/>
                        <a:ext cx="3859212" cy="1236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Special Trig Limits YOU MUST 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are very useful in finding limits of other trig functions.</a:t>
            </a:r>
          </a:p>
          <a:p>
            <a:r>
              <a:rPr lang="en-US" dirty="0" smtClean="0"/>
              <a:t>If you want to know why they are what they are, the prove is in the book.</a:t>
            </a:r>
            <a:endParaRPr lang="en-US" dirty="0"/>
          </a:p>
        </p:txBody>
      </p:sp>
      <p:pic>
        <p:nvPicPr>
          <p:cNvPr id="4" name="Picture 3" descr="http://hmco.tdlc.com/public/calc7esample/ch01/ch01c/01c_images/cn01c04.gif"/>
          <p:cNvPicPr/>
          <p:nvPr/>
        </p:nvPicPr>
        <p:blipFill>
          <a:blip r:embed="rId2" cstate="print"/>
          <a:srcRect l="32734" t="37645" r="-48" b="53571"/>
          <a:stretch>
            <a:fillRect/>
          </a:stretch>
        </p:blipFill>
        <p:spPr bwMode="auto">
          <a:xfrm>
            <a:off x="457200" y="16764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Find the limit:</a:t>
            </a:r>
          </a:p>
          <a:p>
            <a:endParaRPr lang="en-US" dirty="0" smtClean="0"/>
          </a:p>
          <a:p>
            <a:r>
              <a:rPr lang="en-US" dirty="0" smtClean="0"/>
              <a:t>First, can we find the limit with direct substitution?</a:t>
            </a:r>
          </a:p>
          <a:p>
            <a:endParaRPr lang="en-US" dirty="0" smtClean="0"/>
          </a:p>
          <a:p>
            <a:r>
              <a:rPr lang="en-US" dirty="0" smtClean="0"/>
              <a:t>Try writing the function as a product of            and something else.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371600"/>
          <a:ext cx="1676400" cy="112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371600"/>
                        <a:ext cx="1676400" cy="1129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10400" y="3810000"/>
          <a:ext cx="914400" cy="101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5" imgW="355292" imgH="393359" progId="Equation.DSMT4">
                  <p:embed/>
                </p:oleObj>
              </mc:Choice>
              <mc:Fallback>
                <p:oleObj name="Equation" r:id="rId5" imgW="355292" imgH="393359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10000"/>
                        <a:ext cx="914400" cy="1012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5410200"/>
          <a:ext cx="3551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7" imgW="1409088" imgH="393529" progId="Equation.DSMT4">
                  <p:embed/>
                </p:oleObj>
              </mc:Choice>
              <mc:Fallback>
                <p:oleObj name="Equation" r:id="rId7" imgW="1409088" imgH="393529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0"/>
                        <a:ext cx="3551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43600" y="1447800"/>
          <a:ext cx="210901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9" imgW="837836" imgH="393529" progId="Equation.DSMT4">
                  <p:embed/>
                </p:oleObj>
              </mc:Choice>
              <mc:Fallback>
                <p:oleObj name="Equation" r:id="rId9" imgW="837836" imgH="393529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47800"/>
                        <a:ext cx="210901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038600" y="5334000"/>
          <a:ext cx="3200400" cy="103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1" imgW="1333500" imgH="431800" progId="Equation.DSMT4">
                  <p:embed/>
                </p:oleObj>
              </mc:Choice>
              <mc:Fallback>
                <p:oleObj name="Equation" r:id="rId11" imgW="1333500" imgH="431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0"/>
                        <a:ext cx="3200400" cy="1035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239000" y="5562600"/>
          <a:ext cx="17068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3" imgW="710891" imgH="253890" progId="Equation.DSMT4">
                  <p:embed/>
                </p:oleObj>
              </mc:Choice>
              <mc:Fallback>
                <p:oleObj name="Equation" r:id="rId13" imgW="710891" imgH="25389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562600"/>
                        <a:ext cx="17068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192</Words>
  <Application>Microsoft Office PowerPoint</Application>
  <PresentationFormat>On-screen Show (4:3)</PresentationFormat>
  <Paragraphs>47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 2</vt:lpstr>
      <vt:lpstr>Office Theme</vt:lpstr>
      <vt:lpstr>Equation</vt:lpstr>
      <vt:lpstr>MathType 6.0 Equation</vt:lpstr>
      <vt:lpstr>Warm-up</vt:lpstr>
      <vt:lpstr>PowerPoint Presentation</vt:lpstr>
      <vt:lpstr>Finding one-sided limit analytically</vt:lpstr>
      <vt:lpstr>one sided limits involving piecewise functions</vt:lpstr>
      <vt:lpstr>The Squeeze Theorem aka Sandwich Theorem</vt:lpstr>
      <vt:lpstr>PowerPoint Presentation</vt:lpstr>
      <vt:lpstr>PowerPoint Presentation</vt:lpstr>
      <vt:lpstr>Two Special Trig Limits YOU MUST KNOW!</vt:lpstr>
      <vt:lpstr>Application Example</vt:lpstr>
      <vt:lpstr>Example</vt:lpstr>
      <vt:lpstr>Follow the Algebra</vt:lpstr>
      <vt:lpstr>Example</vt:lpstr>
      <vt:lpstr>Your Turn BC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46</cp:revision>
  <dcterms:created xsi:type="dcterms:W3CDTF">2012-08-07T10:54:50Z</dcterms:created>
  <dcterms:modified xsi:type="dcterms:W3CDTF">2015-08-28T19:34:18Z</dcterms:modified>
</cp:coreProperties>
</file>