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8" r:id="rId2"/>
    <p:sldId id="257" r:id="rId3"/>
    <p:sldId id="272" r:id="rId4"/>
    <p:sldId id="274" r:id="rId5"/>
    <p:sldId id="276" r:id="rId6"/>
    <p:sldId id="277" r:id="rId7"/>
    <p:sldId id="259" r:id="rId8"/>
    <p:sldId id="258" r:id="rId9"/>
    <p:sldId id="260" r:id="rId10"/>
    <p:sldId id="261" r:id="rId11"/>
    <p:sldId id="262" r:id="rId12"/>
    <p:sldId id="279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6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8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14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18252-70DD-4B51-9558-F972D8998770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4494E-D576-4BCE-A147-52459E789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73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A80D-A5D1-4E45-A39A-31B4ACCC70AB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7ACF-78BF-43C5-BA3A-9C7C1A0A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A80D-A5D1-4E45-A39A-31B4ACCC70AB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7ACF-78BF-43C5-BA3A-9C7C1A0A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A80D-A5D1-4E45-A39A-31B4ACCC70AB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7ACF-78BF-43C5-BA3A-9C7C1A0A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A80D-A5D1-4E45-A39A-31B4ACCC70AB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7ACF-78BF-43C5-BA3A-9C7C1A0A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A80D-A5D1-4E45-A39A-31B4ACCC70AB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7ACF-78BF-43C5-BA3A-9C7C1A0A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A80D-A5D1-4E45-A39A-31B4ACCC70AB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7ACF-78BF-43C5-BA3A-9C7C1A0A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A80D-A5D1-4E45-A39A-31B4ACCC70AB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7ACF-78BF-43C5-BA3A-9C7C1A0A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A80D-A5D1-4E45-A39A-31B4ACCC70AB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7ACF-78BF-43C5-BA3A-9C7C1A0A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A80D-A5D1-4E45-A39A-31B4ACCC70AB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7ACF-78BF-43C5-BA3A-9C7C1A0A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A80D-A5D1-4E45-A39A-31B4ACCC70AB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7ACF-78BF-43C5-BA3A-9C7C1A0A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A80D-A5D1-4E45-A39A-31B4ACCC70AB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7ACF-78BF-43C5-BA3A-9C7C1A0A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A80D-A5D1-4E45-A39A-31B4ACCC70AB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E7ACF-78BF-43C5-BA3A-9C7C1A0A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8.png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47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4.wmf"/><Relationship Id="rId11" Type="http://schemas.openxmlformats.org/officeDocument/2006/relationships/image" Target="../media/image46.wmf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3.bin"/><Relationship Id="rId4" Type="http://schemas.openxmlformats.org/officeDocument/2006/relationships/image" Target="../media/image43.wmf"/><Relationship Id="rId9" Type="http://schemas.openxmlformats.org/officeDocument/2006/relationships/image" Target="../media/image48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56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29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3.wmf"/><Relationship Id="rId32" Type="http://schemas.openxmlformats.org/officeDocument/2006/relationships/image" Target="../media/image27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28" Type="http://schemas.openxmlformats.org/officeDocument/2006/relationships/image" Target="../media/image25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9.bin"/><Relationship Id="rId31" Type="http://schemas.openxmlformats.org/officeDocument/2006/relationships/oleObject" Target="../embeddings/oleObject25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3.bin"/><Relationship Id="rId30" Type="http://schemas.openxmlformats.org/officeDocument/2006/relationships/image" Target="../media/image2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32.gif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gif"/><Relationship Id="rId11" Type="http://schemas.openxmlformats.org/officeDocument/2006/relationships/oleObject" Target="../embeddings/oleObject33.bin"/><Relationship Id="rId5" Type="http://schemas.openxmlformats.org/officeDocument/2006/relationships/hyperlink" Target="../../Animation%20Clips/Fig%201.5.rm" TargetMode="External"/><Relationship Id="rId10" Type="http://schemas.openxmlformats.org/officeDocument/2006/relationships/image" Target="../media/image35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6308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 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400" y="914400"/>
          <a:ext cx="432581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2" name="Equation" r:id="rId3" imgW="2082600" imgH="660240" progId="Equation.DSMT4">
                  <p:embed/>
                </p:oleObj>
              </mc:Choice>
              <mc:Fallback>
                <p:oleObj name="Equation" r:id="rId3" imgW="2082600" imgH="660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14400"/>
                        <a:ext cx="4325815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 descr="02-05"/>
          <p:cNvPicPr>
            <a:picLocks noChangeAspect="1" noChangeArrowheads="1"/>
          </p:cNvPicPr>
          <p:nvPr/>
        </p:nvPicPr>
        <p:blipFill>
          <a:blip r:embed="rId5" cstate="print"/>
          <a:srcRect l="32744" r="33628" b="17651"/>
          <a:stretch>
            <a:fillRect/>
          </a:stretch>
        </p:blipFill>
        <p:spPr bwMode="auto">
          <a:xfrm>
            <a:off x="6096000" y="1600200"/>
            <a:ext cx="2895600" cy="3962400"/>
          </a:xfrm>
          <a:prstGeom prst="rect">
            <a:avLst/>
          </a:prstGeom>
          <a:noFill/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508242"/>
              </p:ext>
            </p:extLst>
          </p:nvPr>
        </p:nvGraphicFramePr>
        <p:xfrm>
          <a:off x="838200" y="2438400"/>
          <a:ext cx="2209800" cy="491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3" name="Equation" r:id="rId6" imgW="914400" imgH="203040" progId="Equation.DSMT4">
                  <p:embed/>
                </p:oleObj>
              </mc:Choice>
              <mc:Fallback>
                <p:oleObj name="Equation" r:id="rId6" imgW="9144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8400"/>
                        <a:ext cx="2209800" cy="4910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506137"/>
              </p:ext>
            </p:extLst>
          </p:nvPr>
        </p:nvGraphicFramePr>
        <p:xfrm>
          <a:off x="838200" y="3505201"/>
          <a:ext cx="2133600" cy="642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4" name="Equation" r:id="rId8" imgW="927000" imgH="279360" progId="Equation.DSMT4">
                  <p:embed/>
                </p:oleObj>
              </mc:Choice>
              <mc:Fallback>
                <p:oleObj name="Equation" r:id="rId8" imgW="92700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05201"/>
                        <a:ext cx="2133600" cy="6426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792617"/>
              </p:ext>
            </p:extLst>
          </p:nvPr>
        </p:nvGraphicFramePr>
        <p:xfrm>
          <a:off x="762001" y="4800600"/>
          <a:ext cx="4495799" cy="472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5" name="Equation" r:id="rId10" imgW="1930320" imgH="203040" progId="Equation.DSMT4">
                  <p:embed/>
                </p:oleObj>
              </mc:Choice>
              <mc:Fallback>
                <p:oleObj name="Equation" r:id="rId10" imgW="193032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4800600"/>
                        <a:ext cx="4495799" cy="4727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3429000" y="2438400"/>
          <a:ext cx="23653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6" name="Equation" r:id="rId12" imgW="88560" imgH="164880" progId="Equation.DSMT4">
                  <p:embed/>
                </p:oleObj>
              </mc:Choice>
              <mc:Fallback>
                <p:oleObj name="Equation" r:id="rId12" imgW="88560" imgH="1648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38400"/>
                        <a:ext cx="236537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3352799" y="3505200"/>
          <a:ext cx="35156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7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799" y="3505200"/>
                        <a:ext cx="35156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685801" y="5562600"/>
          <a:ext cx="240986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8" name="Equation" r:id="rId16" imgW="939600" imgH="177480" progId="Equation.DSMT4">
                  <p:embed/>
                </p:oleObj>
              </mc:Choice>
              <mc:Fallback>
                <p:oleObj name="Equation" r:id="rId16" imgW="93960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5562600"/>
                        <a:ext cx="240986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/>
          <a:lstStyle/>
          <a:p>
            <a:r>
              <a:rPr lang="en-US" dirty="0" smtClean="0"/>
              <a:t>Here we need to rationalize the denominator.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     =</a:t>
            </a:r>
          </a:p>
          <a:p>
            <a:endParaRPr lang="en-US" dirty="0" smtClean="0"/>
          </a:p>
          <a:p>
            <a:r>
              <a:rPr lang="en-US" dirty="0" smtClean="0"/>
              <a:t>= 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85800" y="0"/>
          <a:ext cx="5099459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3" imgW="1650960" imgH="419040" progId="Equation.DSMT4">
                  <p:embed/>
                </p:oleObj>
              </mc:Choice>
              <mc:Fallback>
                <p:oleObj name="Equation" r:id="rId3" imgW="165096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0"/>
                        <a:ext cx="5099459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04800" y="3124200"/>
          <a:ext cx="348490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5" imgW="1307880" imgH="457200" progId="Equation.DSMT4">
                  <p:embed/>
                </p:oleObj>
              </mc:Choice>
              <mc:Fallback>
                <p:oleObj name="Equation" r:id="rId5" imgW="130788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124200"/>
                        <a:ext cx="348490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155669" y="2971800"/>
          <a:ext cx="4988331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7" imgW="1803240" imgH="495000" progId="Equation.DSMT4">
                  <p:embed/>
                </p:oleObj>
              </mc:Choice>
              <mc:Fallback>
                <p:oleObj name="Equation" r:id="rId7" imgW="1803240" imgH="495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5669" y="2971800"/>
                        <a:ext cx="4988331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http://hmco.tdlc.com/public/calc7esample/ch01/ch01b/01b_images/cn01b01_2.gif"/>
          <p:cNvPicPr/>
          <p:nvPr/>
        </p:nvPicPr>
        <p:blipFill>
          <a:blip r:embed="rId9" cstate="print"/>
          <a:srcRect t="8775" r="71950" b="73145"/>
          <a:stretch>
            <a:fillRect/>
          </a:stretch>
        </p:blipFill>
        <p:spPr bwMode="auto">
          <a:xfrm>
            <a:off x="6781800" y="0"/>
            <a:ext cx="2362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6819900" y="3314700"/>
            <a:ext cx="3048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772400" y="4038600"/>
            <a:ext cx="3810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85800" y="4572000"/>
          <a:ext cx="31623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10" imgW="1054080" imgH="304560" progId="Equation.DSMT4">
                  <p:embed/>
                </p:oleObj>
              </mc:Choice>
              <mc:Fallback>
                <p:oleObj name="Equation" r:id="rId10" imgW="1054080" imgH="304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0"/>
                        <a:ext cx="31623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57200" y="1524000"/>
          <a:ext cx="56086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12" imgW="1815840" imgH="279360" progId="Equation.DSMT4">
                  <p:embed/>
                </p:oleObj>
              </mc:Choice>
              <mc:Fallback>
                <p:oleObj name="Equation" r:id="rId12" imgW="181584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560863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/>
          <a:lstStyle/>
          <a:p>
            <a:r>
              <a:rPr lang="en-US" dirty="0" smtClean="0"/>
              <a:t>Find the limit: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1981200"/>
          <a:ext cx="2971800" cy="11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3" imgW="1079280" imgH="419040" progId="Equation.DSMT4">
                  <p:embed/>
                </p:oleObj>
              </mc:Choice>
              <mc:Fallback>
                <p:oleObj name="Equation" r:id="rId3" imgW="107928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2971800" cy="11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19600" y="1905000"/>
          <a:ext cx="3276600" cy="1187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5" imgW="1028520" imgH="431640" progId="Equation.DSMT4">
                  <p:embed/>
                </p:oleObj>
              </mc:Choice>
              <mc:Fallback>
                <p:oleObj name="Equation" r:id="rId5" imgW="102852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905000"/>
                        <a:ext cx="3276600" cy="11877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" y="3657600"/>
          <a:ext cx="2667000" cy="1499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7" imgW="1015920" imgH="571320" progId="Equation.DSMT4">
                  <p:embed/>
                </p:oleObj>
              </mc:Choice>
              <mc:Fallback>
                <p:oleObj name="Equation" r:id="rId7" imgW="1015920" imgH="5713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657600"/>
                        <a:ext cx="2667000" cy="14996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5800" y="3657600"/>
          <a:ext cx="3657600" cy="1242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9" imgW="1346040" imgH="457200" progId="Equation.DSMT4">
                  <p:embed/>
                </p:oleObj>
              </mc:Choice>
              <mc:Fallback>
                <p:oleObj name="Equation" r:id="rId9" imgW="134604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657600"/>
                        <a:ext cx="3657600" cy="12422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124200" y="2286000"/>
          <a:ext cx="1048884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11" imgW="317160" imgH="177480" progId="Equation.DSMT4">
                  <p:embed/>
                </p:oleObj>
              </mc:Choice>
              <mc:Fallback>
                <p:oleObj name="Equation" r:id="rId11" imgW="31716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86000"/>
                        <a:ext cx="1048884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7696200" y="1905000"/>
          <a:ext cx="8001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13" imgW="266400" imgH="393480" progId="Equation.DSMT4">
                  <p:embed/>
                </p:oleObj>
              </mc:Choice>
              <mc:Fallback>
                <p:oleObj name="Equation" r:id="rId13" imgW="2664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905000"/>
                        <a:ext cx="8001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2819400" y="4038600"/>
          <a:ext cx="106203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15" imgW="431640" imgH="393480" progId="Equation.DSMT4">
                  <p:embed/>
                </p:oleObj>
              </mc:Choice>
              <mc:Fallback>
                <p:oleObj name="Equation" r:id="rId15" imgW="43164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038600"/>
                        <a:ext cx="1062038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8191500" y="4038600"/>
          <a:ext cx="952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17" imgW="317160" imgH="177480" progId="Equation.DSMT4">
                  <p:embed/>
                </p:oleObj>
              </mc:Choice>
              <mc:Fallback>
                <p:oleObj name="Equation" r:id="rId17" imgW="31716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0" y="4038600"/>
                        <a:ext cx="952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mtClean="0"/>
          </a:p>
          <a:p>
            <a:endParaRPr lang="en-US" dirty="0" smtClean="0"/>
          </a:p>
        </p:txBody>
      </p:sp>
      <p:pic>
        <p:nvPicPr>
          <p:cNvPr id="5" name="Picture 2" descr="02-05"/>
          <p:cNvPicPr>
            <a:picLocks noChangeAspect="1" noChangeArrowheads="1"/>
          </p:cNvPicPr>
          <p:nvPr/>
        </p:nvPicPr>
        <p:blipFill>
          <a:blip r:embed="rId2" cstate="print"/>
          <a:srcRect b="17882"/>
          <a:stretch>
            <a:fillRect/>
          </a:stretch>
        </p:blipFill>
        <p:spPr bwMode="auto">
          <a:xfrm>
            <a:off x="228600" y="990600"/>
            <a:ext cx="8610600" cy="3951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8000"/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28600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Evaluating Limits Analytically</a:t>
            </a:r>
            <a:endParaRPr kumimoji="0" lang="en-US" sz="5400" b="1" i="0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baseline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1.3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209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On the agenda: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3276600"/>
            <a:ext cx="7854696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Finding limits Analytically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Indeterminate form</a:t>
            </a: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228600" y="5334000"/>
            <a:ext cx="8686800" cy="707886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 65 # 1-35 Odd, 45-59 Odd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Evaluating Limits by Direct Substitution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Even though the limit of f(x) as x approaches c does not depend on f(c), there are times when the limit of f(x) as x approaches c is f(c).  </a:t>
            </a:r>
          </a:p>
          <a:p>
            <a:r>
              <a:rPr lang="en-US" sz="2800" dirty="0" smtClean="0"/>
              <a:t>Looking at the graph, f(1) = 2 and the limit as x approaches 1 is also 2.</a:t>
            </a:r>
          </a:p>
          <a:p>
            <a:r>
              <a:rPr lang="en-US" sz="2800" dirty="0" smtClean="0"/>
              <a:t>Such well-behaved functions are </a:t>
            </a:r>
          </a:p>
          <a:p>
            <a:pPr>
              <a:buNone/>
            </a:pPr>
            <a:r>
              <a:rPr lang="en-US" sz="2800" dirty="0" smtClean="0"/>
              <a:t>    continuous at c (section 1.4), and the </a:t>
            </a:r>
          </a:p>
          <a:p>
            <a:pPr>
              <a:buNone/>
            </a:pPr>
            <a:r>
              <a:rPr lang="en-US" sz="2800" dirty="0" smtClean="0"/>
              <a:t>    limit can be evaluated by </a:t>
            </a:r>
            <a:r>
              <a:rPr lang="en-US" sz="2800" b="1" dirty="0" smtClean="0"/>
              <a:t>Direct </a:t>
            </a:r>
          </a:p>
          <a:p>
            <a:pPr>
              <a:buNone/>
            </a:pPr>
            <a:r>
              <a:rPr lang="en-US" sz="2800" b="1" dirty="0" smtClean="0"/>
              <a:t>    Substitution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That is:  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5486400"/>
          <a:ext cx="3009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Equation" r:id="rId3" imgW="1002960" imgH="279360" progId="Equation.DSMT4">
                  <p:embed/>
                </p:oleObj>
              </mc:Choice>
              <mc:Fallback>
                <p:oleObj name="Equation" r:id="rId3" imgW="100296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486400"/>
                        <a:ext cx="30099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02-05"/>
          <p:cNvPicPr>
            <a:picLocks noChangeAspect="1" noChangeArrowheads="1"/>
          </p:cNvPicPr>
          <p:nvPr/>
        </p:nvPicPr>
        <p:blipFill>
          <a:blip r:embed="rId5" cstate="print"/>
          <a:srcRect l="68142" b="36655"/>
          <a:stretch>
            <a:fillRect/>
          </a:stretch>
        </p:blipFill>
        <p:spPr bwMode="auto">
          <a:xfrm>
            <a:off x="6248400" y="3429000"/>
            <a:ext cx="2895600" cy="3217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Graph the function and find the limit by tracing toward x = 2.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Direct substitution works for </a:t>
            </a:r>
            <a:r>
              <a:rPr lang="en-US" dirty="0" smtClean="0">
                <a:solidFill>
                  <a:srgbClr val="FF0000"/>
                </a:solidFill>
              </a:rPr>
              <a:t>polynomials, rational functions, radicals, and Trig functions </a:t>
            </a:r>
            <a:r>
              <a:rPr lang="en-US" dirty="0" smtClean="0"/>
              <a:t>(Theorems 1.3, 1.4, and 1.6 in your books).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297597"/>
              </p:ext>
            </p:extLst>
          </p:nvPr>
        </p:nvGraphicFramePr>
        <p:xfrm>
          <a:off x="857250" y="914400"/>
          <a:ext cx="7543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Equation" r:id="rId3" imgW="2514600" imgH="228600" progId="Equation.DSMT4">
                  <p:embed/>
                </p:oleObj>
              </mc:Choice>
              <mc:Fallback>
                <p:oleObj name="Equation" r:id="rId3" imgW="25146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914400"/>
                        <a:ext cx="7543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2667000"/>
          <a:ext cx="77835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Equation" r:id="rId5" imgW="2882880" imgH="507960" progId="Equation.DSMT4">
                  <p:embed/>
                </p:oleObj>
              </mc:Choice>
              <mc:Fallback>
                <p:oleObj name="Equation" r:id="rId5" imgW="2882880" imgH="507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67000"/>
                        <a:ext cx="7783512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Evaluate the limit of the following: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2133600"/>
          <a:ext cx="3200400" cy="882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0" name="Equation" r:id="rId3" imgW="1104840" imgH="304560" progId="Equation.DSMT4">
                  <p:embed/>
                </p:oleObj>
              </mc:Choice>
              <mc:Fallback>
                <p:oleObj name="Equation" r:id="rId3" imgW="1104840" imgH="304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33600"/>
                        <a:ext cx="3200400" cy="8828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78150" y="19272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1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150" y="19272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953000" y="1981200"/>
          <a:ext cx="2667000" cy="111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2" name="Equation" r:id="rId7" imgW="799920" imgH="393480" progId="Equation.DSMT4">
                  <p:embed/>
                </p:oleObj>
              </mc:Choice>
              <mc:Fallback>
                <p:oleObj name="Equation" r:id="rId7" imgW="7999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981200"/>
                        <a:ext cx="2667000" cy="111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0" y="3581400"/>
          <a:ext cx="2819400" cy="1105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3" name="Equation" r:id="rId9" imgW="850680" imgH="393480" progId="Equation.DSMT4">
                  <p:embed/>
                </p:oleObj>
              </mc:Choice>
              <mc:Fallback>
                <p:oleObj name="Equation" r:id="rId9" imgW="8506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81400"/>
                        <a:ext cx="2819400" cy="11057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953000" y="3581400"/>
          <a:ext cx="270827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4" name="Equation" r:id="rId11" imgW="838080" imgH="419040" progId="Equation.DSMT4">
                  <p:embed/>
                </p:oleObj>
              </mc:Choice>
              <mc:Fallback>
                <p:oleObj name="Equation" r:id="rId11" imgW="83808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581400"/>
                        <a:ext cx="2708275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" y="5334000"/>
          <a:ext cx="2286000" cy="1160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5" name="Equation" r:id="rId13" imgW="850680" imgH="431640" progId="Equation.DSMT4">
                  <p:embed/>
                </p:oleObj>
              </mc:Choice>
              <mc:Fallback>
                <p:oleObj name="Equation" r:id="rId13" imgW="85068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5334000"/>
                        <a:ext cx="2286000" cy="11603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581400" y="5410200"/>
          <a:ext cx="222666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6" name="Equation" r:id="rId15" imgW="774360" imgH="380880" progId="Equation.DSMT4">
                  <p:embed/>
                </p:oleObj>
              </mc:Choice>
              <mc:Fallback>
                <p:oleObj name="Equation" r:id="rId15" imgW="774360" imgH="3808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410200"/>
                        <a:ext cx="222666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934200" y="5486400"/>
          <a:ext cx="1524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7" name="Equation" r:id="rId17" imgW="558720" imgH="279360" progId="Equation.DSMT4">
                  <p:embed/>
                </p:oleObj>
              </mc:Choice>
              <mc:Fallback>
                <p:oleObj name="Equation" r:id="rId17" imgW="558720" imgH="2793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486400"/>
                        <a:ext cx="1524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791200" y="5181600"/>
          <a:ext cx="8001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8" name="Equation" r:id="rId19" imgW="266400" imgH="393480" progId="Equation.DSMT4">
                  <p:embed/>
                </p:oleObj>
              </mc:Choice>
              <mc:Fallback>
                <p:oleObj name="Equation" r:id="rId19" imgW="26640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181600"/>
                        <a:ext cx="8001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200400" y="2209800"/>
          <a:ext cx="723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9" name="Equation" r:id="rId21" imgW="241200" imgH="177480" progId="Equation.DSMT4">
                  <p:embed/>
                </p:oleObj>
              </mc:Choice>
              <mc:Fallback>
                <p:oleObj name="Equation" r:id="rId21" imgW="24120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209800"/>
                        <a:ext cx="7239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0" name="Object 12"/>
          <p:cNvGraphicFramePr>
            <a:graphicFrameLocks noChangeAspect="1"/>
          </p:cNvGraphicFramePr>
          <p:nvPr/>
        </p:nvGraphicFramePr>
        <p:xfrm>
          <a:off x="2171700" y="5638800"/>
          <a:ext cx="952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0" name="Equation" r:id="rId23" imgW="317160" imgH="177480" progId="Equation.DSMT4">
                  <p:embed/>
                </p:oleObj>
              </mc:Choice>
              <mc:Fallback>
                <p:oleObj name="Equation" r:id="rId23" imgW="317160" imgH="177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5638800"/>
                        <a:ext cx="952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1" name="Object 13"/>
          <p:cNvGraphicFramePr>
            <a:graphicFrameLocks noChangeAspect="1"/>
          </p:cNvGraphicFramePr>
          <p:nvPr/>
        </p:nvGraphicFramePr>
        <p:xfrm>
          <a:off x="7658100" y="3581400"/>
          <a:ext cx="14859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1" name="Equation" r:id="rId25" imgW="495000" imgH="393480" progId="Equation.DSMT4">
                  <p:embed/>
                </p:oleObj>
              </mc:Choice>
              <mc:Fallback>
                <p:oleObj name="Equation" r:id="rId25" imgW="49500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8100" y="3581400"/>
                        <a:ext cx="14859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2743200" y="3657600"/>
          <a:ext cx="2133600" cy="1002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2" name="Equation" r:id="rId27" imgW="838080" imgH="393480" progId="Equation.DSMT4">
                  <p:embed/>
                </p:oleObj>
              </mc:Choice>
              <mc:Fallback>
                <p:oleObj name="Equation" r:id="rId27" imgW="83808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657600"/>
                        <a:ext cx="2133600" cy="10021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7696200" y="1981200"/>
          <a:ext cx="8001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3" name="Equation" r:id="rId29" imgW="266400" imgH="393480" progId="Equation.DSMT4">
                  <p:embed/>
                </p:oleObj>
              </mc:Choice>
              <mc:Fallback>
                <p:oleObj name="Equation" r:id="rId29" imgW="266400" imgH="393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981200"/>
                        <a:ext cx="8001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4" name="Object 16"/>
          <p:cNvGraphicFramePr>
            <a:graphicFrameLocks noChangeAspect="1"/>
          </p:cNvGraphicFramePr>
          <p:nvPr/>
        </p:nvGraphicFramePr>
        <p:xfrm>
          <a:off x="8420100" y="5486400"/>
          <a:ext cx="723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4" name="Equation" r:id="rId31" imgW="241200" imgH="177480" progId="Equation.DSMT4">
                  <p:embed/>
                </p:oleObj>
              </mc:Choice>
              <mc:Fallback>
                <p:oleObj name="Equation" r:id="rId31" imgW="24120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0100" y="5486400"/>
                        <a:ext cx="7239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Limit of a Composite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Here is the rule: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http://hmco.tdlc.com/public/calc7esample/ch01/ch01c/01c_images/cn01c01_3.gif"/>
          <p:cNvPicPr/>
          <p:nvPr/>
        </p:nvPicPr>
        <p:blipFill>
          <a:blip r:embed="rId3" cstate="print"/>
          <a:srcRect l="32477" t="4978" r="-13" b="86009"/>
          <a:stretch>
            <a:fillRect/>
          </a:stretch>
        </p:blipFill>
        <p:spPr bwMode="auto">
          <a:xfrm>
            <a:off x="152400" y="1524000"/>
            <a:ext cx="8763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3886200"/>
          <a:ext cx="69342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6" name="Equation" r:id="rId4" imgW="2577960" imgH="533160" progId="Equation.DSMT4">
                  <p:embed/>
                </p:oleObj>
              </mc:Choice>
              <mc:Fallback>
                <p:oleObj name="Equation" r:id="rId4" imgW="2577960" imgH="533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86200"/>
                        <a:ext cx="69342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0" y="4419600"/>
          <a:ext cx="2362200" cy="91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7" name="Equation" r:id="rId6" imgW="914400" imgH="355320" progId="Equation.DSMT4">
                  <p:embed/>
                </p:oleObj>
              </mc:Choice>
              <mc:Fallback>
                <p:oleObj name="Equation" r:id="rId6" imgW="914400" imgH="3553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419600"/>
                        <a:ext cx="2362200" cy="918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67600" y="4572000"/>
          <a:ext cx="104502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8" name="Equation" r:id="rId8" imgW="304560" imgH="177480" progId="Equation.DSMT4">
                  <p:embed/>
                </p:oleObj>
              </mc:Choice>
              <mc:Fallback>
                <p:oleObj name="Equation" r:id="rId8" imgW="30456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572000"/>
                        <a:ext cx="1045029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172200" y="4648199"/>
          <a:ext cx="1219200" cy="54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9" name="Equation" r:id="rId10" imgW="457200" imgH="203040" progId="Equation.DSMT4">
                  <p:embed/>
                </p:oleObj>
              </mc:Choice>
              <mc:Fallback>
                <p:oleObj name="Equation" r:id="rId10" imgW="45720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648199"/>
                        <a:ext cx="1219200" cy="541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What is </a:t>
            </a:r>
          </a:p>
          <a:p>
            <a:endParaRPr lang="en-US" sz="2800" dirty="0" smtClean="0"/>
          </a:p>
          <a:p>
            <a:r>
              <a:rPr lang="en-US" sz="2800" dirty="0" smtClean="0"/>
              <a:t>This is a rational expression, so let’s find the limit by Direct Substitution?</a:t>
            </a:r>
          </a:p>
          <a:p>
            <a:endParaRPr lang="en-US" sz="2800" dirty="0" smtClean="0"/>
          </a:p>
          <a:p>
            <a:r>
              <a:rPr lang="en-US" sz="2800" dirty="0" smtClean="0"/>
              <a:t>We get zero over zero.</a:t>
            </a:r>
          </a:p>
          <a:p>
            <a:endParaRPr lang="en-US" sz="2800" dirty="0"/>
          </a:p>
          <a:p>
            <a:r>
              <a:rPr lang="en-US" sz="2800" dirty="0" smtClean="0"/>
              <a:t>The fact that we get     , this is referred to as an </a:t>
            </a:r>
            <a:r>
              <a:rPr lang="en-US" sz="2800" b="1" dirty="0" smtClean="0"/>
              <a:t>indeterminate form.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0"/>
          <a:ext cx="4572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1676160" imgH="419040" progId="Equation.DSMT4">
                  <p:embed/>
                </p:oleObj>
              </mc:Choice>
              <mc:Fallback>
                <p:oleObj name="Equation" r:id="rId3" imgW="167616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0"/>
                        <a:ext cx="4572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http://hmco.tdlc.com/public/calc7esample/ch01/ch01b/01b_images/cn01b01.gif">
            <a:hlinkClick r:id="rId5" action="ppaction://hlinkfile"/>
          </p:cNvPr>
          <p:cNvPicPr/>
          <p:nvPr/>
        </p:nvPicPr>
        <p:blipFill>
          <a:blip r:embed="rId6" cstate="print"/>
          <a:srcRect t="25649" r="70487" b="53193"/>
          <a:stretch>
            <a:fillRect/>
          </a:stretch>
        </p:blipFill>
        <p:spPr bwMode="auto">
          <a:xfrm>
            <a:off x="6781800" y="152400"/>
            <a:ext cx="2209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05000" y="1600200"/>
          <a:ext cx="1371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7" imgW="558720" imgH="279360" progId="Equation.DSMT4">
                  <p:embed/>
                </p:oleObj>
              </mc:Choice>
              <mc:Fallback>
                <p:oleObj name="Equation" r:id="rId7" imgW="55872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00200"/>
                        <a:ext cx="1371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81400" y="4876800"/>
          <a:ext cx="374650" cy="1055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9" imgW="139680" imgH="393480" progId="Equation.DSMT4">
                  <p:embed/>
                </p:oleObj>
              </mc:Choice>
              <mc:Fallback>
                <p:oleObj name="Equation" r:id="rId9" imgW="1396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876800"/>
                        <a:ext cx="374650" cy="10558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352800" y="1676400"/>
          <a:ext cx="61436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11" imgW="228600" imgH="177480" progId="Equation.DSMT4">
                  <p:embed/>
                </p:oleObj>
              </mc:Choice>
              <mc:Fallback>
                <p:oleObj name="Equation" r:id="rId11" imgW="22860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76400"/>
                        <a:ext cx="614362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Indeterminate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techniques to begin with:</a:t>
            </a:r>
          </a:p>
          <a:p>
            <a:pPr lvl="1"/>
            <a:r>
              <a:rPr lang="en-US" dirty="0" smtClean="0"/>
              <a:t>Factor and cancel like terms</a:t>
            </a:r>
          </a:p>
          <a:p>
            <a:pPr lvl="1"/>
            <a:r>
              <a:rPr lang="en-US" dirty="0" smtClean="0"/>
              <a:t>Rationalize the denominator OR the numerator</a:t>
            </a:r>
          </a:p>
          <a:p>
            <a:pPr lvl="1">
              <a:buNone/>
            </a:pPr>
            <a:r>
              <a:rPr lang="en-US" dirty="0" smtClean="0"/>
              <a:t>    (here your algebra has to be pretty strong)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Which technique should we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                    =                               =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if we substitute 1 for x: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38200" y="1905000"/>
          <a:ext cx="2286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3" imgW="838080" imgH="419040" progId="Equation.DSMT4">
                  <p:embed/>
                </p:oleObj>
              </mc:Choice>
              <mc:Fallback>
                <p:oleObj name="Equation" r:id="rId3" imgW="83808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2286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05200" y="1828800"/>
          <a:ext cx="2682241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5" imgW="1117440" imgH="507960" progId="Equation.DSMT4">
                  <p:embed/>
                </p:oleObj>
              </mc:Choice>
              <mc:Fallback>
                <p:oleObj name="Equation" r:id="rId5" imgW="1117440" imgH="507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828800"/>
                        <a:ext cx="2682241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505200" y="1905000"/>
            <a:ext cx="9906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67200" y="2590800"/>
            <a:ext cx="1066800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553200" y="2057399"/>
          <a:ext cx="1828800" cy="775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7" imgW="698400" imgH="279360" progId="Equation.DSMT4">
                  <p:embed/>
                </p:oleObj>
              </mc:Choice>
              <mc:Fallback>
                <p:oleObj name="Equation" r:id="rId7" imgW="69840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057399"/>
                        <a:ext cx="1828800" cy="7758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638800" y="4038600"/>
          <a:ext cx="32800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9" imgW="1041120" imgH="774360" progId="Equation.DSMT4">
                  <p:embed/>
                </p:oleObj>
              </mc:Choice>
              <mc:Fallback>
                <p:oleObj name="Equation" r:id="rId9" imgW="1041120" imgH="774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038600"/>
                        <a:ext cx="3280038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0" y="1219200"/>
          <a:ext cx="914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11" imgW="3759120" imgH="203040" progId="Equation.DSMT4">
                  <p:embed/>
                </p:oleObj>
              </mc:Choice>
              <mc:Fallback>
                <p:oleObj name="Equation" r:id="rId11" imgW="375912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9200"/>
                        <a:ext cx="9144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13" imgW="114120" imgH="177480" progId="Equation.DSMT4">
                  <p:embed/>
                </p:oleObj>
              </mc:Choice>
              <mc:Fallback>
                <p:oleObj name="Equation" r:id="rId13" imgW="11412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285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 2</vt:lpstr>
      <vt:lpstr>Office Theme</vt:lpstr>
      <vt:lpstr>Equation</vt:lpstr>
      <vt:lpstr>Warm-up</vt:lpstr>
      <vt:lpstr>PowerPoint Presentation</vt:lpstr>
      <vt:lpstr>Evaluating Limits by Direct Substitution</vt:lpstr>
      <vt:lpstr>Example</vt:lpstr>
      <vt:lpstr>You Try</vt:lpstr>
      <vt:lpstr>Limit of a Composite Function</vt:lpstr>
      <vt:lpstr>PowerPoint Presentation</vt:lpstr>
      <vt:lpstr>Dealing with Indeterminate Forms</vt:lpstr>
      <vt:lpstr>Which technique should we use?</vt:lpstr>
      <vt:lpstr>PowerPoint Presentation</vt:lpstr>
      <vt:lpstr>You Try</vt:lpstr>
      <vt:lpstr>PowerPoint Presentation</vt:lpstr>
      <vt:lpstr>Notice…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Qayumi, Enayat</cp:lastModifiedBy>
  <cp:revision>79</cp:revision>
  <dcterms:created xsi:type="dcterms:W3CDTF">2011-08-06T10:22:23Z</dcterms:created>
  <dcterms:modified xsi:type="dcterms:W3CDTF">2015-08-27T15:25:13Z</dcterms:modified>
</cp:coreProperties>
</file>