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6" r:id="rId4"/>
    <p:sldId id="257" r:id="rId5"/>
    <p:sldId id="268" r:id="rId6"/>
    <p:sldId id="267" r:id="rId7"/>
    <p:sldId id="269" r:id="rId8"/>
    <p:sldId id="265" r:id="rId9"/>
    <p:sldId id="270" r:id="rId10"/>
    <p:sldId id="262" r:id="rId11"/>
    <p:sldId id="263" r:id="rId12"/>
    <p:sldId id="264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12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72B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EE56-381B-4DB4-B3EC-CF65DD3E4E88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0069-92BA-4C70-938C-A54FFE3B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48.bin"/><Relationship Id="rId3" Type="http://schemas.openxmlformats.org/officeDocument/2006/relationships/oleObject" Target="../embeddings/oleObject41.bin"/><Relationship Id="rId21" Type="http://schemas.openxmlformats.org/officeDocument/2006/relationships/image" Target="../media/image55.wmf"/><Relationship Id="rId7" Type="http://schemas.openxmlformats.org/officeDocument/2006/relationships/image" Target="../media/image56.png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54.wmf"/><Relationship Id="rId4" Type="http://schemas.openxmlformats.org/officeDocument/2006/relationships/image" Target="../media/image47.wmf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hyperlink" Target="../../Animation%20Clips/Fig%201.5.rm" TargetMode="External"/><Relationship Id="rId11" Type="http://schemas.openxmlformats.org/officeDocument/2006/relationships/image" Target="../media/image7.wmf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3" Type="http://schemas.openxmlformats.org/officeDocument/2006/relationships/image" Target="../media/image21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7.png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0.bin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23.bin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39.png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5.wmf"/><Relationship Id="rId4" Type="http://schemas.openxmlformats.org/officeDocument/2006/relationships/image" Target="../media/image12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6308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93527"/>
              </p:ext>
            </p:extLst>
          </p:nvPr>
        </p:nvGraphicFramePr>
        <p:xfrm>
          <a:off x="30163" y="1417638"/>
          <a:ext cx="8926512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3" imgW="3759120" imgH="634680" progId="Equation.DSMT4">
                  <p:embed/>
                </p:oleObj>
              </mc:Choice>
              <mc:Fallback>
                <p:oleObj name="Equation" r:id="rId3" imgW="3759120" imgH="6346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1417638"/>
                        <a:ext cx="8926512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842553"/>
              </p:ext>
            </p:extLst>
          </p:nvPr>
        </p:nvGraphicFramePr>
        <p:xfrm>
          <a:off x="685800" y="3276600"/>
          <a:ext cx="62912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5" imgW="2158920" imgH="888840" progId="Equation.DSMT4">
                  <p:embed/>
                </p:oleObj>
              </mc:Choice>
              <mc:Fallback>
                <p:oleObj name="Equation" r:id="rId5" imgW="2158920" imgH="8888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6291263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So when does the limit DNE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Case 1:  When the behavior differs from the right and left.</a:t>
            </a:r>
            <a:endParaRPr lang="en-US" dirty="0"/>
          </a:p>
        </p:txBody>
      </p:sp>
      <p:pic>
        <p:nvPicPr>
          <p:cNvPr id="4" name="Picture 3" descr="http://hmco.tdlc.com/public/calc7esample/ch01/ch01b/01b_images/cn01b02.gif"/>
          <p:cNvPicPr/>
          <p:nvPr/>
        </p:nvPicPr>
        <p:blipFill>
          <a:blip r:embed="rId3" cstate="print"/>
          <a:srcRect t="10903" r="72260" b="68959"/>
          <a:stretch>
            <a:fillRect/>
          </a:stretch>
        </p:blipFill>
        <p:spPr bwMode="auto">
          <a:xfrm>
            <a:off x="5334000" y="1752600"/>
            <a:ext cx="358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854977"/>
              </p:ext>
            </p:extLst>
          </p:nvPr>
        </p:nvGraphicFramePr>
        <p:xfrm>
          <a:off x="190918" y="2514600"/>
          <a:ext cx="506688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Equation" r:id="rId4" imgW="1688760" imgH="609480" progId="Equation.DSMT4">
                  <p:embed/>
                </p:oleObj>
              </mc:Choice>
              <mc:Fallback>
                <p:oleObj name="Equation" r:id="rId4" imgW="1688760" imgH="609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18" y="2514600"/>
                        <a:ext cx="5066882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4724400"/>
          <a:ext cx="4076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Equation" r:id="rId6" imgW="1358310" imgH="203112" progId="Equation.DSMT4">
                  <p:embed/>
                </p:oleObj>
              </mc:Choice>
              <mc:Fallback>
                <p:oleObj name="Equation" r:id="rId6" imgW="1358310" imgH="203112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24400"/>
                        <a:ext cx="4076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r>
              <a:rPr lang="en-US" dirty="0" smtClean="0"/>
              <a:t>Case 2:  Unbounded behavior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Another case where the limit DNE</a:t>
            </a:r>
            <a:endParaRPr lang="en-US" dirty="0"/>
          </a:p>
        </p:txBody>
      </p:sp>
      <p:pic>
        <p:nvPicPr>
          <p:cNvPr id="5" name="Picture 4" descr="http://hmco.tdlc.com/public/calc7esample/ch01/ch01b/01b_images/cn01b02.gif"/>
          <p:cNvPicPr/>
          <p:nvPr/>
        </p:nvPicPr>
        <p:blipFill>
          <a:blip r:embed="rId3" cstate="print"/>
          <a:srcRect t="70789" r="74351" b="11391"/>
          <a:stretch>
            <a:fillRect/>
          </a:stretch>
        </p:blipFill>
        <p:spPr bwMode="auto">
          <a:xfrm>
            <a:off x="6477000" y="1600200"/>
            <a:ext cx="266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967166"/>
              </p:ext>
            </p:extLst>
          </p:nvPr>
        </p:nvGraphicFramePr>
        <p:xfrm>
          <a:off x="228600" y="1828800"/>
          <a:ext cx="6192838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quation" r:id="rId4" imgW="2489040" imgH="1269720" progId="Equation.DSMT4">
                  <p:embed/>
                </p:oleObj>
              </mc:Choice>
              <mc:Fallback>
                <p:oleObj name="Equation" r:id="rId4" imgW="2489040" imgH="126972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6192838" cy="315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28600" y="5105400"/>
          <a:ext cx="4495800" cy="1601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6" imgW="1854200" imgH="660400" progId="Equation.DSMT4">
                  <p:embed/>
                </p:oleObj>
              </mc:Choice>
              <mc:Fallback>
                <p:oleObj name="Equation" r:id="rId6" imgW="1854200" imgH="6604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05400"/>
                        <a:ext cx="4495800" cy="1601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Case 3:  Oscillating behavior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Another case where the limit DNE</a:t>
            </a:r>
          </a:p>
        </p:txBody>
      </p:sp>
      <p:pic>
        <p:nvPicPr>
          <p:cNvPr id="5" name="Picture 4" descr="http://hmco.tdlc.com/public/calc7esample/ch01/ch01b/01b_images/cn01b02_4.gif"/>
          <p:cNvPicPr/>
          <p:nvPr/>
        </p:nvPicPr>
        <p:blipFill>
          <a:blip r:embed="rId3" cstate="print"/>
          <a:srcRect t="4268" r="72204" b="74652"/>
          <a:stretch>
            <a:fillRect/>
          </a:stretch>
        </p:blipFill>
        <p:spPr bwMode="auto">
          <a:xfrm>
            <a:off x="6400800" y="1981200"/>
            <a:ext cx="2743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2362200"/>
          <a:ext cx="6118726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4" imgW="2527300" imgH="723900" progId="Equation.DSMT4">
                  <p:embed/>
                </p:oleObj>
              </mc:Choice>
              <mc:Fallback>
                <p:oleObj name="Equation" r:id="rId4" imgW="2527300" imgH="7239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62200"/>
                        <a:ext cx="6118726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1143000"/>
          <a:ext cx="4266343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5" name="Equation" r:id="rId3" imgW="2489200" imgH="660400" progId="Equation.DSMT4">
                  <p:embed/>
                </p:oleObj>
              </mc:Choice>
              <mc:Fallback>
                <p:oleObj name="Equation" r:id="rId3" imgW="2489200" imgH="6604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3000"/>
                        <a:ext cx="4266343" cy="113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088720"/>
              </p:ext>
            </p:extLst>
          </p:nvPr>
        </p:nvGraphicFramePr>
        <p:xfrm>
          <a:off x="0" y="4267199"/>
          <a:ext cx="896620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6" name="Equation" r:id="rId5" imgW="4699000" imgH="279400" progId="Equation.DSMT4">
                  <p:embed/>
                </p:oleObj>
              </mc:Choice>
              <mc:Fallback>
                <p:oleObj name="Equation" r:id="rId5" imgW="4699000" imgH="2794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199"/>
                        <a:ext cx="8966201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914400"/>
            <a:ext cx="4191000" cy="311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454401"/>
              </p:ext>
            </p:extLst>
          </p:nvPr>
        </p:nvGraphicFramePr>
        <p:xfrm>
          <a:off x="576263" y="5003800"/>
          <a:ext cx="8064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7" name="Equation" r:id="rId8" imgW="279158" imgH="126890" progId="Equation.DSMT4">
                  <p:embed/>
                </p:oleObj>
              </mc:Choice>
              <mc:Fallback>
                <p:oleObj name="Equation" r:id="rId8" imgW="279158" imgH="12689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5003800"/>
                        <a:ext cx="80645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955925" y="4795837"/>
          <a:ext cx="7778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8" name="Equation" r:id="rId10" imgW="241091" imgH="177646" progId="Equation.DSMT4">
                  <p:embed/>
                </p:oleObj>
              </mc:Choice>
              <mc:Fallback>
                <p:oleObj name="Equation" r:id="rId10" imgW="241091" imgH="177646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795837"/>
                        <a:ext cx="7778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257799" y="4876799"/>
          <a:ext cx="1319213" cy="48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9" name="Equation" r:id="rId12" imgW="482181" imgH="177646" progId="Equation.DSMT4">
                  <p:embed/>
                </p:oleObj>
              </mc:Choice>
              <mc:Fallback>
                <p:oleObj name="Equation" r:id="rId12" imgW="482181" imgH="177646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799" y="4876799"/>
                        <a:ext cx="1319213" cy="48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519988" y="4957762"/>
          <a:ext cx="11461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0" name="Equation" r:id="rId14" imgW="355138" imgH="126835" progId="Equation.DSMT4">
                  <p:embed/>
                </p:oleObj>
              </mc:Choice>
              <mc:Fallback>
                <p:oleObj name="Equation" r:id="rId14" imgW="355138" imgH="126835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9988" y="4957762"/>
                        <a:ext cx="11461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/>
              <a:t>You Try</a:t>
            </a:r>
            <a:endParaRPr lang="en-US" sz="4000" dirty="0" smtClean="0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821693"/>
              </p:ext>
            </p:extLst>
          </p:nvPr>
        </p:nvGraphicFramePr>
        <p:xfrm>
          <a:off x="228600" y="5538788"/>
          <a:ext cx="1905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Equation" r:id="rId16" imgW="1002865" imgH="431613" progId="Equation.DSMT4">
                  <p:embed/>
                </p:oleObj>
              </mc:Choice>
              <mc:Fallback>
                <p:oleObj name="Equation" r:id="rId16" imgW="1002865" imgH="431613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38788"/>
                        <a:ext cx="1905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7239000" y="5410200"/>
          <a:ext cx="1905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2" name="Equation" r:id="rId18" imgW="1002865" imgH="431613" progId="Equation.DSMT4">
                  <p:embed/>
                </p:oleObj>
              </mc:Choice>
              <mc:Fallback>
                <p:oleObj name="Equation" r:id="rId18" imgW="1002865" imgH="431613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410200"/>
                        <a:ext cx="1905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693537"/>
              </p:ext>
            </p:extLst>
          </p:nvPr>
        </p:nvGraphicFramePr>
        <p:xfrm>
          <a:off x="5270500" y="5776913"/>
          <a:ext cx="14224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3" name="Equation" r:id="rId20" imgW="748975" imgH="203112" progId="Equation.DSMT4">
                  <p:embed/>
                </p:oleObj>
              </mc:Choice>
              <mc:Fallback>
                <p:oleObj name="Equation" r:id="rId20" imgW="748975" imgH="203112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5776913"/>
                        <a:ext cx="142240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POINT!!!</a:t>
            </a:r>
          </a:p>
          <a:p>
            <a:endParaRPr lang="en-US" dirty="0"/>
          </a:p>
          <a:p>
            <a:r>
              <a:rPr lang="en-US" dirty="0" smtClean="0"/>
              <a:t>                         independent</a:t>
            </a:r>
          </a:p>
          <a:p>
            <a:pPr>
              <a:buNone/>
            </a:pPr>
            <a:r>
              <a:rPr lang="en-US" dirty="0" smtClean="0"/>
              <a:t>of f(c) equaling L or not.</a:t>
            </a:r>
            <a:endParaRPr lang="en-US" dirty="0"/>
          </a:p>
        </p:txBody>
      </p:sp>
      <p:pic>
        <p:nvPicPr>
          <p:cNvPr id="6" name="Picture 5" descr="http://hmco.tdlc.com/public/calc7esample/ch01/ch01b/01b_images/cn01b01_2.gif"/>
          <p:cNvPicPr/>
          <p:nvPr/>
        </p:nvPicPr>
        <p:blipFill>
          <a:blip r:embed="rId3" cstate="print"/>
          <a:srcRect l="32055" t="53084" r="17910" b="40176"/>
          <a:stretch>
            <a:fillRect/>
          </a:stretch>
        </p:blipFill>
        <p:spPr bwMode="auto">
          <a:xfrm>
            <a:off x="838200" y="1447800"/>
            <a:ext cx="762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hmco.tdlc.com/public/calc7esample/ch01/ch01b/01b_images/cn01b01_2.gif"/>
          <p:cNvPicPr/>
          <p:nvPr/>
        </p:nvPicPr>
        <p:blipFill>
          <a:blip r:embed="rId3" cstate="print"/>
          <a:srcRect t="57862" r="77241" b="29714"/>
          <a:stretch>
            <a:fillRect/>
          </a:stretch>
        </p:blipFill>
        <p:spPr bwMode="auto">
          <a:xfrm>
            <a:off x="5715000" y="2971800"/>
            <a:ext cx="320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5-Point Star 8"/>
          <p:cNvSpPr/>
          <p:nvPr/>
        </p:nvSpPr>
        <p:spPr>
          <a:xfrm>
            <a:off x="914400" y="3124200"/>
            <a:ext cx="1371600" cy="1295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14400" y="4495800"/>
          <a:ext cx="221672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812447" imgH="279279" progId="Equation.DSMT4">
                  <p:embed/>
                </p:oleObj>
              </mc:Choice>
              <mc:Fallback>
                <p:oleObj name="Equation" r:id="rId4" imgW="812447" imgH="27927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95800"/>
                        <a:ext cx="221672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76800" y="2362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Hint:  sketch a quick graph!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Finding Limits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Graphically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1.2, 1.3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On the agenda:</a:t>
            </a:r>
            <a:endParaRPr lang="en-US" sz="54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2589229"/>
            <a:ext cx="7854696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Finding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limit graphically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One Sided Limits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Cases where the limit DNE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0" y="4628007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HW:  </a:t>
            </a:r>
            <a:r>
              <a:rPr lang="en-US" sz="4000" b="1" dirty="0" smtClean="0"/>
              <a:t>p. 59 #'s 1, 2, 21-31, 33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The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r>
              <a:rPr lang="en-US" sz="2800" b="1" i="1" u="sng" dirty="0" smtClean="0"/>
              <a:t>We know that the Limit is the y-value</a:t>
            </a:r>
            <a:r>
              <a:rPr lang="en-US" sz="2800" dirty="0" smtClean="0"/>
              <a:t>, as x approaches some given c value.</a:t>
            </a:r>
          </a:p>
          <a:p>
            <a:r>
              <a:rPr lang="en-US" sz="2800" dirty="0" smtClean="0"/>
              <a:t>The general notation is:</a:t>
            </a:r>
          </a:p>
          <a:p>
            <a:r>
              <a:rPr lang="en-US" sz="2800" dirty="0" smtClean="0"/>
              <a:t>Read as “the limit of f(x) as x approaches c is equal to L”, where c and L are real numbers.</a:t>
            </a:r>
          </a:p>
          <a:p>
            <a:r>
              <a:rPr lang="en-US" sz="2800" dirty="0" smtClean="0"/>
              <a:t>In order for us to gain a good understanding of the concepts in Calculus, we will approach them from multiple perspectives, which are:</a:t>
            </a:r>
          </a:p>
          <a:p>
            <a:r>
              <a:rPr lang="en-US" sz="2800" dirty="0" smtClean="0"/>
              <a:t>Graphically</a:t>
            </a:r>
          </a:p>
          <a:p>
            <a:r>
              <a:rPr lang="en-US" sz="2800" dirty="0" smtClean="0"/>
              <a:t>Analytically</a:t>
            </a:r>
          </a:p>
          <a:p>
            <a:r>
              <a:rPr lang="en-US" sz="2800" dirty="0" smtClean="0"/>
              <a:t>Numerically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038600" y="1676400"/>
          <a:ext cx="221639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812447" imgH="279279" progId="Equation.DSMT4">
                  <p:embed/>
                </p:oleObj>
              </mc:Choice>
              <mc:Fallback>
                <p:oleObj name="Equation" r:id="rId3" imgW="812447" imgH="27927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76400"/>
                        <a:ext cx="221639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Example:  Finding The Limit Graphically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Let’s look at the function </a:t>
            </a:r>
          </a:p>
          <a:p>
            <a:endParaRPr lang="en-US" sz="2400" dirty="0" smtClean="0"/>
          </a:p>
          <a:p>
            <a:r>
              <a:rPr lang="en-US" sz="2400" dirty="0" smtClean="0"/>
              <a:t>What is the limit, </a:t>
            </a:r>
            <a:r>
              <a:rPr lang="en-US" sz="2400" b="1" dirty="0" smtClean="0"/>
              <a:t>the y-value</a:t>
            </a:r>
            <a:r>
              <a:rPr lang="en-US" sz="2400" dirty="0" smtClean="0"/>
              <a:t>, of f(x) as x approaches 0?</a:t>
            </a:r>
          </a:p>
          <a:p>
            <a:r>
              <a:rPr lang="en-US" sz="2400" dirty="0" smtClean="0"/>
              <a:t>The notation is:  </a:t>
            </a:r>
          </a:p>
          <a:p>
            <a:endParaRPr lang="en-US" sz="2400" dirty="0" smtClean="0"/>
          </a:p>
          <a:p>
            <a:r>
              <a:rPr lang="en-US" sz="2400" dirty="0" smtClean="0"/>
              <a:t>What is the limit as x approaches 1?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Write the notation for the limit of f(x) as </a:t>
            </a:r>
          </a:p>
          <a:p>
            <a:pPr>
              <a:buNone/>
            </a:pPr>
            <a:r>
              <a:rPr lang="en-US" sz="2400" dirty="0" smtClean="0"/>
              <a:t>      x approaches -2.</a:t>
            </a:r>
          </a:p>
          <a:p>
            <a:r>
              <a:rPr lang="en-US" sz="2400" dirty="0" smtClean="0"/>
              <a:t>What is the limit as x approaches -2?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8382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4" imgW="838200" imgH="419100" progId="Equation.DSMT4">
                  <p:embed/>
                </p:oleObj>
              </mc:Choice>
              <mc:Fallback>
                <p:oleObj name="Equation" r:id="rId4" imgW="838200" imgH="4191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838200"/>
                        <a:ext cx="1981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://hmco.tdlc.com/public/calc7esample/ch01/ch01b/01b_images/cn01b01.gif">
            <a:hlinkClick r:id="rId6" action="ppaction://hlinkfile"/>
          </p:cNvPr>
          <p:cNvPicPr/>
          <p:nvPr/>
        </p:nvPicPr>
        <p:blipFill>
          <a:blip r:embed="rId7" cstate="print"/>
          <a:srcRect t="25649" r="70487" b="53193"/>
          <a:stretch>
            <a:fillRect/>
          </a:stretch>
        </p:blipFill>
        <p:spPr bwMode="auto">
          <a:xfrm>
            <a:off x="6019800" y="2895600"/>
            <a:ext cx="312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3810000"/>
          <a:ext cx="1752600" cy="63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8" imgW="774364" imgH="279279" progId="Equation.DSMT4">
                  <p:embed/>
                </p:oleObj>
              </mc:Choice>
              <mc:Fallback>
                <p:oleObj name="Equation" r:id="rId8" imgW="774364" imgH="279279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1752600" cy="632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692400" y="2438400"/>
          <a:ext cx="13192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10" imgW="558558" imgH="291973" progId="Equation.DSMT4">
                  <p:embed/>
                </p:oleObj>
              </mc:Choice>
              <mc:Fallback>
                <p:oleObj name="Equation" r:id="rId10" imgW="558558" imgH="291973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2438400"/>
                        <a:ext cx="131921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038600" y="2514600"/>
          <a:ext cx="457199" cy="34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14600"/>
                        <a:ext cx="457199" cy="344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633663" y="5014913"/>
          <a:ext cx="1481137" cy="587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14" imgW="736600" imgH="292100" progId="Equation.DSMT4">
                  <p:embed/>
                </p:oleObj>
              </mc:Choice>
              <mc:Fallback>
                <p:oleObj name="Equation" r:id="rId14" imgW="736600" imgH="2921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014913"/>
                        <a:ext cx="1481137" cy="5873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7200" y="5943600"/>
          <a:ext cx="16859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16" imgW="837836" imgH="291973" progId="Equation.DSMT4">
                  <p:embed/>
                </p:oleObj>
              </mc:Choice>
              <mc:Fallback>
                <p:oleObj name="Equation" r:id="rId16" imgW="837836" imgH="291973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943600"/>
                        <a:ext cx="16859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 flipH="1" flipV="1">
            <a:off x="8000206" y="4648200"/>
            <a:ext cx="229394" cy="76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8420497" y="3009503"/>
            <a:ext cx="304006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7848600" y="3733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848600" y="3657600"/>
            <a:ext cx="381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7848997" y="4876403"/>
            <a:ext cx="304006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467600" y="54864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C -0.00208 0.00417 -0.00434 0.00856 -0.00642 0.01273 C -0.00747 0.01481 -0.00972 0.01921 -0.00972 0.01921 C -0.01302 0.03727 -0.00885 0.01921 -0.01458 0.03426 C -0.01528 0.03634 -0.01493 0.03912 -0.01615 0.04074 C -0.01684 0.04167 -0.01823 0.04074 -0.01927 0.04074 " pathEditMode="relative" ptsTypes="fffffA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9.25926E-6 C 0.00348 -0.0007 0.01928 -0.00186 0.01928 -0.01065 " pathEditMode="relative" ptsTypes="f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671 C -0.00035 0.02361 -0.00278 0.04189 -0.01007 0.05625 C -0.01215 0.06481 -0.01163 0.06041 -0.01163 0.06921 " pathEditMode="relative" ptsTypes="ff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03704E-6 C 0.00139 -0.01458 0.0033 -0.03472 0.00972 -0.04722 C 0.01285 -0.05925 0.01632 -0.0831 0.021 -0.09235 C 0.02361 -0.10347 0.02899 -0.11249 0.02899 -0.12476 " pathEditMode="relative" ptsTypes="fff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44444E-6 L 1.11022E-16 -4.44444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Formal Definition of a Limit</a:t>
            </a:r>
            <a:endParaRPr lang="en-US" dirty="0"/>
          </a:p>
        </p:txBody>
      </p:sp>
      <p:pic>
        <p:nvPicPr>
          <p:cNvPr id="4" name="Picture 3" descr="http://hmco.tdlc.com/public/calc7esample/ch01/ch01d/01d_images/cn01d02_4.gif"/>
          <p:cNvPicPr/>
          <p:nvPr/>
        </p:nvPicPr>
        <p:blipFill>
          <a:blip r:embed="rId3" cstate="print"/>
          <a:srcRect l="32852" t="6950" b="81465"/>
          <a:stretch>
            <a:fillRect/>
          </a:stretch>
        </p:blipFill>
        <p:spPr bwMode="auto">
          <a:xfrm>
            <a:off x="609600" y="914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609600" y="3200400"/>
          <a:ext cx="810081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4" imgW="3492500" imgH="558800" progId="Equation.DSMT4">
                  <p:embed/>
                </p:oleObj>
              </mc:Choice>
              <mc:Fallback>
                <p:oleObj name="Equation" r:id="rId4" imgW="3492500" imgH="5588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8100811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09600" y="4649788"/>
          <a:ext cx="7245350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6" imgW="3124200" imgH="952500" progId="Equation.DSMT4">
                  <p:embed/>
                </p:oleObj>
              </mc:Choice>
              <mc:Fallback>
                <p:oleObj name="Equation" r:id="rId6" imgW="3124200" imgH="9525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9788"/>
                        <a:ext cx="7245350" cy="220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338715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922692"/>
              </p:ext>
            </p:extLst>
          </p:nvPr>
        </p:nvGraphicFramePr>
        <p:xfrm>
          <a:off x="3581400" y="1316038"/>
          <a:ext cx="5151438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" name="Equation" r:id="rId4" imgW="2349500" imgH="431800" progId="Equation.DSMT4">
                  <p:embed/>
                </p:oleObj>
              </mc:Choice>
              <mc:Fallback>
                <p:oleObj name="Equation" r:id="rId4" imgW="2349500" imgH="4318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316038"/>
                        <a:ext cx="5151438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0" y="4876800"/>
          <a:ext cx="8588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9" name="Equation" r:id="rId6" imgW="3937000" imgH="279400" progId="Equation.DSMT4">
                  <p:embed/>
                </p:oleObj>
              </mc:Choice>
              <mc:Fallback>
                <p:oleObj name="Equation" r:id="rId6" imgW="3937000" imgH="2794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76800"/>
                        <a:ext cx="8588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3600" y="4876800"/>
          <a:ext cx="59032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Equation" r:id="rId8" imgW="241091" imgH="177646" progId="Equation.DSMT4">
                  <p:embed/>
                </p:oleObj>
              </mc:Choice>
              <mc:Fallback>
                <p:oleObj name="Equation" r:id="rId8" imgW="241091" imgH="177646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59032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486400" y="4876800"/>
          <a:ext cx="8080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1" name="Equation" r:id="rId10" imgW="330057" imgH="165028" progId="Equation.DSMT4">
                  <p:embed/>
                </p:oleObj>
              </mc:Choice>
              <mc:Fallback>
                <p:oleObj name="Equation" r:id="rId10" imgW="330057" imgH="165028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76800"/>
                        <a:ext cx="80803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8553450" y="4876800"/>
          <a:ext cx="5905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" name="Equation" r:id="rId12" imgW="241091" imgH="164957" progId="Equation.DSMT4">
                  <p:embed/>
                </p:oleObj>
              </mc:Choice>
              <mc:Fallback>
                <p:oleObj name="Equation" r:id="rId12" imgW="241091" imgH="164957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3450" y="4876800"/>
                        <a:ext cx="5905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Arrow 15"/>
          <p:cNvSpPr/>
          <p:nvPr/>
        </p:nvSpPr>
        <p:spPr>
          <a:xfrm rot="18393265">
            <a:off x="1035561" y="2972216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7393063">
            <a:off x="2474981" y="114739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Example</a:t>
            </a:r>
            <a:endParaRPr lang="en-US" sz="4400" dirty="0"/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3698875" y="3060700"/>
          <a:ext cx="5208588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" name="Equation" r:id="rId14" imgW="2374900" imgH="647700" progId="Equation.DSMT4">
                  <p:embed/>
                </p:oleObj>
              </mc:Choice>
              <mc:Fallback>
                <p:oleObj name="Equation" r:id="rId14" imgW="2374900" imgH="6477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3060700"/>
                        <a:ext cx="5208588" cy="142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>
            <a:off x="1676400" y="2209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295400" y="2667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1752600" y="182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025E-6 L 0.07014 -0.088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87697E-6 L -0.06233 0.110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6200" y="914400"/>
          <a:ext cx="516987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8" name="Equation" r:id="rId3" imgW="2489200" imgH="660400" progId="Equation.DSMT4">
                  <p:embed/>
                </p:oleObj>
              </mc:Choice>
              <mc:Fallback>
                <p:oleObj name="Equation" r:id="rId3" imgW="2489200" imgH="6604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14400"/>
                        <a:ext cx="5169877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9600" y="4114800"/>
          <a:ext cx="7874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" name="Equation" r:id="rId5" imgW="3937000" imgH="279400" progId="Equation.DSMT4">
                  <p:embed/>
                </p:oleObj>
              </mc:Choice>
              <mc:Fallback>
                <p:oleObj name="Equation" r:id="rId5" imgW="3937000" imgH="2794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7874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25400" y="990600"/>
            <a:ext cx="390826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371600" y="4800600"/>
          <a:ext cx="1905000" cy="3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0" name="Equation" r:id="rId8" imgW="1104421" imgH="177723" progId="Equation.DSMT4">
                  <p:embed/>
                </p:oleObj>
              </mc:Choice>
              <mc:Fallback>
                <p:oleObj name="Equation" r:id="rId8" imgW="1104421" imgH="177723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00600"/>
                        <a:ext cx="1905000" cy="3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419600" y="4724400"/>
          <a:ext cx="627062" cy="42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name="Equation" r:id="rId10" imgW="241091" imgH="164957" progId="Equation.DSMT4">
                  <p:embed/>
                </p:oleObj>
              </mc:Choice>
              <mc:Fallback>
                <p:oleObj name="Equation" r:id="rId10" imgW="241091" imgH="164957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724400"/>
                        <a:ext cx="627062" cy="42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705600" y="4724400"/>
          <a:ext cx="2209800" cy="35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2" name="Equation" r:id="rId12" imgW="1104421" imgH="177723" progId="Equation.DSMT4">
                  <p:embed/>
                </p:oleObj>
              </mc:Choice>
              <mc:Fallback>
                <p:oleObj name="Equation" r:id="rId12" imgW="1104421" imgH="177723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724400"/>
                        <a:ext cx="2209800" cy="354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You Try</a:t>
            </a:r>
          </a:p>
        </p:txBody>
      </p:sp>
      <p:sp>
        <p:nvSpPr>
          <p:cNvPr id="14" name="Right Arrow 13"/>
          <p:cNvSpPr/>
          <p:nvPr/>
        </p:nvSpPr>
        <p:spPr>
          <a:xfrm rot="19692660">
            <a:off x="197362" y="2057816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7393063">
            <a:off x="1865380" y="183319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71600" y="1676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71600" y="3048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1175E-6 L 0.07847 -0.06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161E-6 L -0.07066 0.1325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Consider the following Cases: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limit as x approaches 1?</a:t>
            </a:r>
          </a:p>
          <a:p>
            <a:endParaRPr lang="en-US" dirty="0" smtClean="0"/>
          </a:p>
          <a:p>
            <a:r>
              <a:rPr lang="en-US" dirty="0" smtClean="0"/>
              <a:t>The limits of all 3 graphs equal to 2 as x approaches 1.  However, only h(x) has the same function value as its limit at x = 1.</a:t>
            </a:r>
            <a:endParaRPr lang="en-US" dirty="0"/>
          </a:p>
        </p:txBody>
      </p:sp>
      <p:pic>
        <p:nvPicPr>
          <p:cNvPr id="5" name="Picture 2" descr="02-05"/>
          <p:cNvPicPr>
            <a:picLocks noChangeAspect="1" noChangeArrowheads="1"/>
          </p:cNvPicPr>
          <p:nvPr/>
        </p:nvPicPr>
        <p:blipFill>
          <a:blip r:embed="rId2" cstate="print"/>
          <a:srcRect b="17882"/>
          <a:stretch>
            <a:fillRect/>
          </a:stretch>
        </p:blipFill>
        <p:spPr bwMode="auto">
          <a:xfrm>
            <a:off x="1066800" y="990600"/>
            <a:ext cx="7162800" cy="292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One Sided Limits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/>
          <a:lstStyle/>
          <a:p>
            <a:r>
              <a:rPr lang="en-US" dirty="0" smtClean="0"/>
              <a:t>You have already been introduced to this.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09600" y="1447800"/>
          <a:ext cx="81010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9" name="Equation" r:id="rId3" imgW="3492500" imgH="558800" progId="Equation.DSMT4">
                  <p:embed/>
                </p:oleObj>
              </mc:Choice>
              <mc:Fallback>
                <p:oleObj name="Equation" r:id="rId3" imgW="3492500" imgH="5588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81010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02-24"/>
          <p:cNvPicPr>
            <a:picLocks noChangeAspect="1" noChangeArrowheads="1"/>
          </p:cNvPicPr>
          <p:nvPr/>
        </p:nvPicPr>
        <p:blipFill>
          <a:blip r:embed="rId5" cstate="print"/>
          <a:srcRect b="20513"/>
          <a:stretch>
            <a:fillRect/>
          </a:stretch>
        </p:blipFill>
        <p:spPr bwMode="auto">
          <a:xfrm>
            <a:off x="5717124" y="2743200"/>
            <a:ext cx="3426876" cy="24384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743200"/>
            <a:ext cx="8915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what can be concluded for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3.                               4.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  So what can be concluded for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307574"/>
              </p:ext>
            </p:extLst>
          </p:nvPr>
        </p:nvGraphicFramePr>
        <p:xfrm>
          <a:off x="381000" y="2743200"/>
          <a:ext cx="18573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0" name="Equation" r:id="rId6" imgW="736600" imgH="279400" progId="Equation.DSMT4">
                  <p:embed/>
                </p:oleObj>
              </mc:Choice>
              <mc:Fallback>
                <p:oleObj name="Equation" r:id="rId6" imgW="736600" imgH="2794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18573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64194"/>
              </p:ext>
            </p:extLst>
          </p:nvPr>
        </p:nvGraphicFramePr>
        <p:xfrm>
          <a:off x="3696866" y="5032693"/>
          <a:ext cx="14652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1" name="Equation" r:id="rId8" imgW="596880" imgH="279360" progId="Equation.DSMT4">
                  <p:embed/>
                </p:oleObj>
              </mc:Choice>
              <mc:Fallback>
                <p:oleObj name="Equation" r:id="rId8" imgW="596880" imgH="27936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866" y="5032693"/>
                        <a:ext cx="146526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55052"/>
              </p:ext>
            </p:extLst>
          </p:nvPr>
        </p:nvGraphicFramePr>
        <p:xfrm>
          <a:off x="2317751" y="2743201"/>
          <a:ext cx="62048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2" name="Equation" r:id="rId10" imgW="241091" imgH="177646" progId="Equation.DSMT4">
                  <p:embed/>
                </p:oleObj>
              </mc:Choice>
              <mc:Fallback>
                <p:oleObj name="Equation" r:id="rId10" imgW="241091" imgH="177646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1" y="2743201"/>
                        <a:ext cx="62048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209800" y="5105400"/>
          <a:ext cx="59679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3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05400"/>
                        <a:ext cx="59679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605331"/>
              </p:ext>
            </p:extLst>
          </p:nvPr>
        </p:nvGraphicFramePr>
        <p:xfrm>
          <a:off x="5156315" y="5043970"/>
          <a:ext cx="609600" cy="467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4" name="Equation" r:id="rId14" imgW="215619" imgH="164885" progId="Equation.DSMT4">
                  <p:embed/>
                </p:oleObj>
              </mc:Choice>
              <mc:Fallback>
                <p:oleObj name="Equation" r:id="rId14" imgW="215619" imgH="164885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315" y="5043970"/>
                        <a:ext cx="609600" cy="4670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5867400" y="41910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25532"/>
              </p:ext>
            </p:extLst>
          </p:nvPr>
        </p:nvGraphicFramePr>
        <p:xfrm>
          <a:off x="609600" y="4267200"/>
          <a:ext cx="1600200" cy="651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5" name="Equation" r:id="rId16" imgW="685800" imgH="279400" progId="Equation.DSMT4">
                  <p:embed/>
                </p:oleObj>
              </mc:Choice>
              <mc:Fallback>
                <p:oleObj name="Equation" r:id="rId16" imgW="685800" imgH="27940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1600200" cy="651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943638"/>
              </p:ext>
            </p:extLst>
          </p:nvPr>
        </p:nvGraphicFramePr>
        <p:xfrm>
          <a:off x="3124200" y="2667000"/>
          <a:ext cx="19891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6" name="Equation" r:id="rId18" imgW="787400" imgH="279400" progId="Equation.DSMT4">
                  <p:embed/>
                </p:oleObj>
              </mc:Choice>
              <mc:Fallback>
                <p:oleObj name="Equation" r:id="rId18" imgW="787400" imgH="27940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1989137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94" name="Object 130"/>
          <p:cNvGraphicFramePr>
            <a:graphicFrameLocks noChangeAspect="1"/>
          </p:cNvGraphicFramePr>
          <p:nvPr/>
        </p:nvGraphicFramePr>
        <p:xfrm>
          <a:off x="990600" y="5105400"/>
          <a:ext cx="12731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7" name="Equation" r:id="rId20" imgW="609600" imgH="279400" progId="Equation.DSMT4">
                  <p:embed/>
                </p:oleObj>
              </mc:Choice>
              <mc:Fallback>
                <p:oleObj name="Equation" r:id="rId20" imgW="609600" imgH="27940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12731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95" name="Object 131"/>
          <p:cNvGraphicFramePr>
            <a:graphicFrameLocks noChangeAspect="1"/>
          </p:cNvGraphicFramePr>
          <p:nvPr/>
        </p:nvGraphicFramePr>
        <p:xfrm>
          <a:off x="2133600" y="4343400"/>
          <a:ext cx="84844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8" name="Equation" r:id="rId22" imgW="368140" imgH="165028" progId="Equation.DSMT4">
                  <p:embed/>
                </p:oleObj>
              </mc:Choice>
              <mc:Fallback>
                <p:oleObj name="Equation" r:id="rId22" imgW="368140" imgH="165028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848444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96" name="Object 132"/>
          <p:cNvGraphicFramePr>
            <a:graphicFrameLocks noChangeAspect="1"/>
          </p:cNvGraphicFramePr>
          <p:nvPr/>
        </p:nvGraphicFramePr>
        <p:xfrm>
          <a:off x="5029200" y="2667000"/>
          <a:ext cx="609600" cy="46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9" name="Equation" r:id="rId24" imgW="215619" imgH="164885" progId="Equation.DSMT4">
                  <p:embed/>
                </p:oleObj>
              </mc:Choice>
              <mc:Fallback>
                <p:oleObj name="Equation" r:id="rId24" imgW="215619" imgH="164885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67000"/>
                        <a:ext cx="609600" cy="466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98" name="Object 134"/>
          <p:cNvGraphicFramePr>
            <a:graphicFrameLocks noChangeAspect="1"/>
          </p:cNvGraphicFramePr>
          <p:nvPr/>
        </p:nvGraphicFramePr>
        <p:xfrm>
          <a:off x="5181600" y="5943600"/>
          <a:ext cx="1333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50" name="Equation" r:id="rId25" imgW="571252" imgH="266584" progId="Equation.DSMT4">
                  <p:embed/>
                </p:oleObj>
              </mc:Choice>
              <mc:Fallback>
                <p:oleObj name="Equation" r:id="rId25" imgW="571252" imgH="266584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943600"/>
                        <a:ext cx="1333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99" name="Object 135"/>
          <p:cNvGraphicFramePr>
            <a:graphicFrameLocks noChangeAspect="1"/>
          </p:cNvGraphicFramePr>
          <p:nvPr/>
        </p:nvGraphicFramePr>
        <p:xfrm>
          <a:off x="6553200" y="5943600"/>
          <a:ext cx="59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51" name="Equation" r:id="rId27" imgW="215619" imgH="164885" progId="Equation.DSMT4">
                  <p:embed/>
                </p:oleObj>
              </mc:Choice>
              <mc:Fallback>
                <p:oleObj name="Equation" r:id="rId27" imgW="215619" imgH="164885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943600"/>
                        <a:ext cx="596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7037E-7 C 0.00156 0.00139 0.00364 0.00231 0.00486 0.0044 C 0.01093 0.01481 0.00069 0.00856 0.01128 0.01296 C 0.01215 0.01666 0.01336 0.02361 0.01614 0.02592 C 0.01909 0.02824 0.02586 0.03009 0.02586 0.03009 C 0.02777 0.03819 0.02586 0.03565 0.03072 0.03865 " pathEditMode="relative" ptsTypes="fffff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329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Wingdings 2</vt:lpstr>
      <vt:lpstr>Office Theme</vt:lpstr>
      <vt:lpstr>MathType 6.0 Equation</vt:lpstr>
      <vt:lpstr>Equation</vt:lpstr>
      <vt:lpstr>Warm-up</vt:lpstr>
      <vt:lpstr>PowerPoint Presentation</vt:lpstr>
      <vt:lpstr>The Limit</vt:lpstr>
      <vt:lpstr>Example:  Finding The Limit Graphically</vt:lpstr>
      <vt:lpstr>Formal Definition of a Limit</vt:lpstr>
      <vt:lpstr>PowerPoint Presentation</vt:lpstr>
      <vt:lpstr>PowerPoint Presentation</vt:lpstr>
      <vt:lpstr>Consider the following Cases:</vt:lpstr>
      <vt:lpstr>One Sided Limits</vt:lpstr>
      <vt:lpstr>So when does the limit DNE</vt:lpstr>
      <vt:lpstr>Another case where the limit DNE</vt:lpstr>
      <vt:lpstr>Another case where the limit DNE</vt:lpstr>
      <vt:lpstr>PowerPoint Presentation</vt:lpstr>
      <vt:lpstr>PowerPoint Presentation</vt:lpstr>
      <vt:lpstr>You Try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Qayumi, Enayat</dc:creator>
  <cp:lastModifiedBy>Qayumi, Enayat</cp:lastModifiedBy>
  <cp:revision>111</cp:revision>
  <dcterms:created xsi:type="dcterms:W3CDTF">2011-08-06T05:10:58Z</dcterms:created>
  <dcterms:modified xsi:type="dcterms:W3CDTF">2019-08-20T17:38:24Z</dcterms:modified>
</cp:coreProperties>
</file>