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66" r:id="rId4"/>
    <p:sldId id="260" r:id="rId5"/>
    <p:sldId id="261" r:id="rId6"/>
    <p:sldId id="262" r:id="rId7"/>
    <p:sldId id="263" r:id="rId8"/>
    <p:sldId id="268" r:id="rId9"/>
    <p:sldId id="269" r:id="rId10"/>
    <p:sldId id="270" r:id="rId11"/>
    <p:sldId id="258" r:id="rId12"/>
    <p:sldId id="267"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540" y="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5D062-2EBE-4D3A-9646-0BF83273F38B}" type="datetimeFigureOut">
              <a:rPr lang="en-US" smtClean="0"/>
              <a:pPr/>
              <a:t>8/23/2016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BBE0B-5AD6-4F4D-B872-F8A4F1C459CA}" type="slidenum">
              <a:rPr lang="en-US" smtClean="0"/>
              <a:pPr/>
              <a:t>‹#›</a:t>
            </a:fld>
            <a:endParaRPr lang="en-US"/>
          </a:p>
        </p:txBody>
      </p:sp>
    </p:spTree>
    <p:extLst>
      <p:ext uri="{BB962C8B-B14F-4D97-AF65-F5344CB8AC3E}">
        <p14:creationId xmlns:p14="http://schemas.microsoft.com/office/powerpoint/2010/main" val="197355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0669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7F5D6A-0EA7-4CC4-846F-AD394E3268C2}" type="datetimeFigureOut">
              <a:rPr lang="en-US" smtClean="0"/>
              <a:pPr/>
              <a:t>8/23/2016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CBA0437-5D9B-4A71-B52B-A62A034972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F5D6A-0EA7-4CC4-846F-AD394E3268C2}"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F5D6A-0EA7-4CC4-846F-AD394E3268C2}"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7F5D6A-0EA7-4CC4-846F-AD394E3268C2}"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7F5D6A-0EA7-4CC4-846F-AD394E3268C2}"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A0437-5D9B-4A71-B52B-A62A034972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7F5D6A-0EA7-4CC4-846F-AD394E3268C2}"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7F5D6A-0EA7-4CC4-846F-AD394E3268C2}"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7F5D6A-0EA7-4CC4-846F-AD394E3268C2}"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F5D6A-0EA7-4CC4-846F-AD394E3268C2}"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7F5D6A-0EA7-4CC4-846F-AD394E3268C2}"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A0437-5D9B-4A71-B52B-A62A034972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7F5D6A-0EA7-4CC4-846F-AD394E3268C2}"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CBA0437-5D9B-4A71-B52B-A62A0349720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7F5D6A-0EA7-4CC4-846F-AD394E3268C2}" type="datetimeFigureOut">
              <a:rPr lang="en-US" smtClean="0"/>
              <a:pPr/>
              <a:t>8/23/2016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BA0437-5D9B-4A71-B52B-A62A034972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uccpbank.k12hsn.org/courses/APCalculusABI/course%20files/multimedia/lesson09/Contain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ismnD_QHKkQ" TargetMode="External"/><Relationship Id="rId2" Type="http://schemas.openxmlformats.org/officeDocument/2006/relationships/hyperlink" Target="http://www.youtube.com/watch?v=x5Y1BxtjkM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emf"/><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7.bin"/><Relationship Id="rId1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4.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3.wmf"/><Relationship Id="rId19" Type="http://schemas.openxmlformats.org/officeDocument/2006/relationships/oleObject" Target="../embeddings/oleObject10.bin"/><Relationship Id="rId4" Type="http://schemas.openxmlformats.org/officeDocument/2006/relationships/image" Target="../media/image10.wmf"/><Relationship Id="rId9" Type="http://schemas.openxmlformats.org/officeDocument/2006/relationships/oleObject" Target="../embeddings/oleObject5.bin"/><Relationship Id="rId1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t="18000" r="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1219200"/>
          </a:xfrm>
        </p:spPr>
        <p:txBody>
          <a:bodyPr>
            <a:normAutofit fontScale="90000"/>
          </a:bodyPr>
          <a:lstStyle/>
          <a:p>
            <a:pPr algn="ctr"/>
            <a:r>
              <a:rPr lang="en-US" dirty="0" smtClean="0">
                <a:solidFill>
                  <a:srgbClr val="FF0000"/>
                </a:solidFill>
              </a:rPr>
              <a:t>A Preview of Calculus</a:t>
            </a:r>
            <a:br>
              <a:rPr lang="en-US" dirty="0" smtClean="0">
                <a:solidFill>
                  <a:srgbClr val="FF0000"/>
                </a:solidFill>
              </a:rPr>
            </a:br>
            <a:r>
              <a:rPr lang="en-US" dirty="0" smtClean="0">
                <a:solidFill>
                  <a:srgbClr val="FF0000"/>
                </a:solidFill>
              </a:rPr>
              <a:t>1.1</a:t>
            </a:r>
            <a:endParaRPr lang="en-US" dirty="0">
              <a:solidFill>
                <a:srgbClr val="FF0000"/>
              </a:solidFill>
            </a:endParaRPr>
          </a:p>
        </p:txBody>
      </p:sp>
      <p:sp>
        <p:nvSpPr>
          <p:cNvPr id="3" name="Subtitle 2"/>
          <p:cNvSpPr>
            <a:spLocks noGrp="1"/>
          </p:cNvSpPr>
          <p:nvPr>
            <p:ph type="subTitle" idx="1"/>
          </p:nvPr>
        </p:nvSpPr>
        <p:spPr>
          <a:xfrm>
            <a:off x="533400" y="3276600"/>
            <a:ext cx="7854696" cy="1752600"/>
          </a:xfrm>
        </p:spPr>
        <p:txBody>
          <a:bodyPr>
            <a:normAutofit/>
          </a:bodyPr>
          <a:lstStyle/>
          <a:p>
            <a:pPr marL="514350" indent="-514350" algn="l">
              <a:buFont typeface="+mj-lt"/>
              <a:buAutoNum type="arabicPeriod"/>
            </a:pPr>
            <a:r>
              <a:rPr lang="en-US" sz="3200" b="1" dirty="0" smtClean="0">
                <a:solidFill>
                  <a:srgbClr val="FF0000"/>
                </a:solidFill>
              </a:rPr>
              <a:t>What is Calculus (Video)</a:t>
            </a:r>
          </a:p>
          <a:p>
            <a:pPr marL="514350" indent="-514350" algn="l">
              <a:buFont typeface="+mj-lt"/>
              <a:buAutoNum type="arabicPeriod"/>
            </a:pPr>
            <a:r>
              <a:rPr lang="en-US" sz="3200" b="1" dirty="0" smtClean="0">
                <a:solidFill>
                  <a:srgbClr val="FF0000"/>
                </a:solidFill>
              </a:rPr>
              <a:t>Idea of a limit</a:t>
            </a:r>
          </a:p>
          <a:p>
            <a:pPr marL="514350" indent="-514350" algn="l">
              <a:buFont typeface="+mj-lt"/>
              <a:buAutoNum type="arabicPeriod"/>
            </a:pPr>
            <a:r>
              <a:rPr lang="en-US" sz="3200" b="1" dirty="0" smtClean="0">
                <a:solidFill>
                  <a:srgbClr val="FF0000"/>
                </a:solidFill>
              </a:rPr>
              <a:t>Rules (Do’s and Don’ts)</a:t>
            </a:r>
          </a:p>
          <a:p>
            <a:pPr marL="514350" indent="-514350" algn="l">
              <a:buFont typeface="+mj-lt"/>
              <a:buAutoNum type="arabicPeriod"/>
            </a:pPr>
            <a:endParaRPr lang="en-US" sz="3200" b="1" dirty="0" smtClean="0">
              <a:solidFill>
                <a:srgbClr val="FF0000"/>
              </a:solidFill>
            </a:endParaRPr>
          </a:p>
          <a:p>
            <a:pPr marL="514350" indent="-514350" algn="l">
              <a:buFont typeface="+mj-lt"/>
              <a:buAutoNum type="arabicPeriod"/>
            </a:pPr>
            <a:endParaRPr lang="en-US" sz="3200" b="1" dirty="0">
              <a:solidFill>
                <a:srgbClr val="FF0000"/>
              </a:solidFill>
            </a:endParaRPr>
          </a:p>
        </p:txBody>
      </p:sp>
      <p:sp>
        <p:nvSpPr>
          <p:cNvPr id="4" name="TextBox 3"/>
          <p:cNvSpPr txBox="1"/>
          <p:nvPr/>
        </p:nvSpPr>
        <p:spPr>
          <a:xfrm>
            <a:off x="838200" y="1905000"/>
            <a:ext cx="5791200" cy="1015663"/>
          </a:xfrm>
          <a:prstGeom prst="rect">
            <a:avLst/>
          </a:prstGeom>
          <a:noFill/>
        </p:spPr>
        <p:txBody>
          <a:bodyPr wrap="square" rtlCol="0">
            <a:spAutoFit/>
          </a:bodyPr>
          <a:lstStyle/>
          <a:p>
            <a:r>
              <a:rPr lang="en-US" sz="6000" dirty="0" smtClean="0">
                <a:solidFill>
                  <a:srgbClr val="FF0000"/>
                </a:solidFill>
              </a:rPr>
              <a:t>On the agenda:</a:t>
            </a:r>
            <a:endParaRPr lang="en-US" sz="6000" dirty="0">
              <a:solidFill>
                <a:srgbClr val="FF0000"/>
              </a:solidFill>
            </a:endParaRPr>
          </a:p>
        </p:txBody>
      </p:sp>
      <p:sp>
        <p:nvSpPr>
          <p:cNvPr id="5" name="Subtitle 5"/>
          <p:cNvSpPr txBox="1">
            <a:spLocks/>
          </p:cNvSpPr>
          <p:nvPr/>
        </p:nvSpPr>
        <p:spPr>
          <a:xfrm>
            <a:off x="990600" y="5638800"/>
            <a:ext cx="6629400" cy="769441"/>
          </a:xfrm>
          <a:prstGeom prst="rect">
            <a:avLst/>
          </a:prstGeom>
          <a:noFill/>
        </p:spPr>
        <p:txBody>
          <a:bodyPr vert="horz" wrap="square" lIns="0" rIns="18288" rtlCol="0">
            <a:sp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400" b="1" i="0" u="none" strike="noStrike" kern="1200" cap="none" spc="0" normalizeH="0" baseline="0" noProof="0" dirty="0" smtClean="0">
                <a:ln>
                  <a:noFill/>
                </a:ln>
                <a:solidFill>
                  <a:srgbClr val="FF0000"/>
                </a:solidFill>
                <a:effectLst/>
                <a:uLnTx/>
                <a:uFillTx/>
                <a:latin typeface="+mn-lt"/>
                <a:ea typeface="+mn-ea"/>
                <a:cs typeface="+mn-cs"/>
              </a:rPr>
              <a:t>HW:  p. 46 # 1-8, 11</a:t>
            </a:r>
            <a:endParaRPr kumimoji="0" lang="en-US" sz="4400" b="1" i="0" u="none" strike="noStrike" kern="1200" cap="none" spc="0" normalizeH="0" baseline="0" noProof="0" dirty="0">
              <a:ln>
                <a:noFill/>
              </a:ln>
              <a:solidFill>
                <a:srgbClr val="FF0000"/>
              </a:solidFill>
              <a:effectLst/>
              <a:uLnTx/>
              <a:uFillTx/>
              <a:latin typeface="+mn-lt"/>
              <a:ea typeface="+mn-ea"/>
              <a:cs typeface="+mn-cs"/>
            </a:endParaRPr>
          </a:p>
        </p:txBody>
      </p:sp>
      <p:grpSp>
        <p:nvGrpSpPr>
          <p:cNvPr id="8" name="Group 7"/>
          <p:cNvGrpSpPr/>
          <p:nvPr/>
        </p:nvGrpSpPr>
        <p:grpSpPr>
          <a:xfrm>
            <a:off x="6553200" y="0"/>
            <a:ext cx="2590800" cy="2895600"/>
            <a:chOff x="6172200" y="-381000"/>
            <a:chExt cx="2590800" cy="2895600"/>
          </a:xfrm>
        </p:grpSpPr>
        <p:sp>
          <p:nvSpPr>
            <p:cNvPr id="6" name="Cloud Callout 5"/>
            <p:cNvSpPr/>
            <p:nvPr/>
          </p:nvSpPr>
          <p:spPr>
            <a:xfrm>
              <a:off x="6172200" y="-381000"/>
              <a:ext cx="2590800" cy="2895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0800" y="0"/>
              <a:ext cx="2133600" cy="1938992"/>
            </a:xfrm>
            <a:prstGeom prst="rect">
              <a:avLst/>
            </a:prstGeom>
            <a:noFill/>
          </p:spPr>
          <p:txBody>
            <a:bodyPr wrap="square" rtlCol="0">
              <a:spAutoFit/>
            </a:bodyPr>
            <a:lstStyle/>
            <a:p>
              <a:r>
                <a:rPr lang="en-US" sz="2400" b="1" dirty="0" smtClean="0"/>
                <a:t>Your head-on collision with Calculus is </a:t>
              </a:r>
            </a:p>
            <a:p>
              <a:r>
                <a:rPr lang="en-US" sz="2400" b="1" dirty="0" smtClean="0"/>
                <a:t>about to begin!!!</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5" presetClass="exit" presetSubtype="0" fill="hold" nodeType="withEffect">
                                  <p:stCondLst>
                                    <p:cond delay="0"/>
                                  </p:stCondLst>
                                  <p:childTnLst>
                                    <p:anim calcmode="lin" valueType="num">
                                      <p:cBhvr>
                                        <p:cTn id="21" dur="1000"/>
                                        <p:tgtEl>
                                          <p:spTgt spid="8"/>
                                        </p:tgtEl>
                                        <p:attrNameLst>
                                          <p:attrName>ppt_w</p:attrName>
                                        </p:attrNameLst>
                                      </p:cBhvr>
                                      <p:tavLst>
                                        <p:tav tm="0">
                                          <p:val>
                                            <p:strVal val="ppt_w"/>
                                          </p:val>
                                        </p:tav>
                                        <p:tav tm="100000">
                                          <p:val>
                                            <p:fltVal val="0"/>
                                          </p:val>
                                        </p:tav>
                                      </p:tavLst>
                                    </p:anim>
                                    <p:anim calcmode="lin" valueType="num">
                                      <p:cBhvr>
                                        <p:cTn id="22" dur="1000"/>
                                        <p:tgtEl>
                                          <p:spTgt spid="8"/>
                                        </p:tgtEl>
                                        <p:attrNameLst>
                                          <p:attrName>ppt_h</p:attrName>
                                        </p:attrNameLst>
                                      </p:cBhvr>
                                      <p:tavLst>
                                        <p:tav tm="0">
                                          <p:val>
                                            <p:strVal val="ppt_h"/>
                                          </p:val>
                                        </p:tav>
                                        <p:tav tm="100000">
                                          <p:val>
                                            <p:fltVal val="0"/>
                                          </p:val>
                                        </p:tav>
                                      </p:tavLst>
                                    </p:anim>
                                    <p:anim calcmode="lin" valueType="num">
                                      <p:cBhvr>
                                        <p:cTn id="23"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4"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5" dur="1" fill="hold">
                                          <p:stCondLst>
                                            <p:cond delay="99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Limit</a:t>
            </a:r>
            <a:endParaRPr lang="en-US" dirty="0"/>
          </a:p>
        </p:txBody>
      </p:sp>
      <p:sp>
        <p:nvSpPr>
          <p:cNvPr id="3" name="Content Placeholder 2"/>
          <p:cNvSpPr>
            <a:spLocks noGrp="1"/>
          </p:cNvSpPr>
          <p:nvPr>
            <p:ph idx="1"/>
          </p:nvPr>
        </p:nvSpPr>
        <p:spPr>
          <a:xfrm>
            <a:off x="152400" y="838200"/>
            <a:ext cx="8839200" cy="6019800"/>
          </a:xfrm>
        </p:spPr>
        <p:txBody>
          <a:bodyPr>
            <a:normAutofit/>
          </a:bodyPr>
          <a:lstStyle/>
          <a:p>
            <a:r>
              <a:rPr lang="en-US" sz="2800" b="1" i="1" u="sng" dirty="0" smtClean="0"/>
              <a:t>The Limit is the y-value</a:t>
            </a:r>
            <a:r>
              <a:rPr lang="en-US" sz="2800" dirty="0" smtClean="0"/>
              <a:t>, as x approaches some given value.</a:t>
            </a:r>
          </a:p>
          <a:p>
            <a:endParaRPr lang="en-US" sz="2800" dirty="0" smtClean="0"/>
          </a:p>
          <a:p>
            <a:r>
              <a:rPr lang="en-US" sz="2800" dirty="0" smtClean="0"/>
              <a:t>To reiterate:  THE LIMIT IS THE Y-VALUE.</a:t>
            </a:r>
          </a:p>
          <a:p>
            <a:endParaRPr lang="en-US" sz="2800" dirty="0" smtClean="0"/>
          </a:p>
          <a:p>
            <a:r>
              <a:rPr lang="en-US" sz="2800" dirty="0" smtClean="0"/>
              <a:t>The general notation is:</a:t>
            </a:r>
          </a:p>
          <a:p>
            <a:endParaRPr lang="en-US" sz="2800" dirty="0" smtClean="0"/>
          </a:p>
          <a:p>
            <a:r>
              <a:rPr lang="en-US" sz="2800" dirty="0" smtClean="0"/>
              <a:t>Read as “the limit of f(x) as x approaches </a:t>
            </a:r>
            <a:r>
              <a:rPr lang="en-US" sz="2800" i="1" dirty="0" smtClean="0"/>
              <a:t>c</a:t>
            </a:r>
            <a:r>
              <a:rPr lang="en-US" sz="2800" dirty="0" smtClean="0"/>
              <a:t> is equal to </a:t>
            </a:r>
            <a:r>
              <a:rPr lang="en-US" sz="2800" i="1" dirty="0" smtClean="0"/>
              <a:t>L</a:t>
            </a:r>
            <a:r>
              <a:rPr lang="en-US" sz="2800" dirty="0" smtClean="0"/>
              <a:t>”, where </a:t>
            </a:r>
            <a:r>
              <a:rPr lang="en-US" sz="2800" i="1" dirty="0" smtClean="0"/>
              <a:t>c</a:t>
            </a:r>
            <a:r>
              <a:rPr lang="en-US" sz="2800" dirty="0" smtClean="0"/>
              <a:t> and </a:t>
            </a:r>
            <a:r>
              <a:rPr lang="en-US" sz="2800" i="1" dirty="0" smtClean="0"/>
              <a:t>L</a:t>
            </a:r>
            <a:r>
              <a:rPr lang="en-US" sz="2800" dirty="0" smtClean="0"/>
              <a:t> are real numbers, and </a:t>
            </a:r>
            <a:r>
              <a:rPr lang="en-US" sz="2800" i="1" dirty="0" smtClean="0"/>
              <a:t>c</a:t>
            </a:r>
            <a:r>
              <a:rPr lang="en-US" sz="2800" dirty="0" smtClean="0"/>
              <a:t> is the x-component, while </a:t>
            </a:r>
            <a:r>
              <a:rPr lang="en-US" sz="2800" i="1" dirty="0" smtClean="0"/>
              <a:t>L</a:t>
            </a:r>
            <a:r>
              <a:rPr lang="en-US" sz="2800" dirty="0" smtClean="0"/>
              <a:t> is the y-component.</a:t>
            </a:r>
          </a:p>
          <a:p>
            <a:endParaRPr lang="en-US" sz="2800" dirty="0" smtClean="0"/>
          </a:p>
          <a:p>
            <a:endParaRPr lang="en-US" sz="2800" dirty="0"/>
          </a:p>
        </p:txBody>
      </p:sp>
      <p:graphicFrame>
        <p:nvGraphicFramePr>
          <p:cNvPr id="19458" name="Object 2"/>
          <p:cNvGraphicFramePr>
            <a:graphicFrameLocks noChangeAspect="1"/>
          </p:cNvGraphicFramePr>
          <p:nvPr/>
        </p:nvGraphicFramePr>
        <p:xfrm>
          <a:off x="4343400" y="3200400"/>
          <a:ext cx="2216395" cy="762000"/>
        </p:xfrm>
        <a:graphic>
          <a:graphicData uri="http://schemas.openxmlformats.org/presentationml/2006/ole">
            <mc:AlternateContent xmlns:mc="http://schemas.openxmlformats.org/markup-compatibility/2006">
              <mc:Choice xmlns:v="urn:schemas-microsoft-com:vml" Requires="v">
                <p:oleObj spid="_x0000_s23556" name="Equation" r:id="rId3" imgW="812447" imgH="279279" progId="Equation.DSMT4">
                  <p:embed/>
                </p:oleObj>
              </mc:Choice>
              <mc:Fallback>
                <p:oleObj name="Equation" r:id="rId3" imgW="812447" imgH="279279"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0400"/>
                        <a:ext cx="221639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58"/>
                                        </p:tgtEl>
                                        <p:attrNameLst>
                                          <p:attrName>style.visibility</p:attrName>
                                        </p:attrNameLst>
                                      </p:cBhvr>
                                      <p:to>
                                        <p:strVal val="visible"/>
                                      </p:to>
                                    </p:set>
                                    <p:anim calcmode="lin" valueType="num">
                                      <p:cBhvr additive="base">
                                        <p:cTn id="23" dur="500" fill="hold"/>
                                        <p:tgtEl>
                                          <p:spTgt spid="19458"/>
                                        </p:tgtEl>
                                        <p:attrNameLst>
                                          <p:attrName>ppt_x</p:attrName>
                                        </p:attrNameLst>
                                      </p:cBhvr>
                                      <p:tavLst>
                                        <p:tav tm="0">
                                          <p:val>
                                            <p:strVal val="#ppt_x"/>
                                          </p:val>
                                        </p:tav>
                                        <p:tav tm="100000">
                                          <p:val>
                                            <p:strVal val="#ppt_x"/>
                                          </p:val>
                                        </p:tav>
                                      </p:tavLst>
                                    </p:anim>
                                    <p:anim calcmode="lin" valueType="num">
                                      <p:cBhvr additive="base">
                                        <p:cTn id="24" dur="500" fill="hold"/>
                                        <p:tgtEl>
                                          <p:spTgt spid="194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Do’s and Don’ts</a:t>
            </a:r>
            <a:endParaRPr lang="en-US" dirty="0"/>
          </a:p>
        </p:txBody>
      </p:sp>
      <p:sp>
        <p:nvSpPr>
          <p:cNvPr id="3" name="Content Placeholder 2"/>
          <p:cNvSpPr>
            <a:spLocks noGrp="1"/>
          </p:cNvSpPr>
          <p:nvPr>
            <p:ph idx="1"/>
          </p:nvPr>
        </p:nvSpPr>
        <p:spPr>
          <a:xfrm>
            <a:off x="304800" y="1143000"/>
            <a:ext cx="8534400" cy="5715000"/>
          </a:xfrm>
        </p:spPr>
        <p:txBody>
          <a:bodyPr>
            <a:normAutofit/>
          </a:bodyPr>
          <a:lstStyle/>
          <a:p>
            <a:r>
              <a:rPr lang="en-US" sz="2400" dirty="0" smtClean="0"/>
              <a:t>1.  </a:t>
            </a:r>
            <a:r>
              <a:rPr lang="en-US" sz="2400" smtClean="0"/>
              <a:t>Write </a:t>
            </a:r>
            <a:r>
              <a:rPr lang="en-US" sz="2400" smtClean="0"/>
              <a:t>your </a:t>
            </a:r>
            <a:r>
              <a:rPr lang="en-US" sz="2400" dirty="0" smtClean="0"/>
              <a:t>answers using 3 decimal places. (more is okay)</a:t>
            </a:r>
          </a:p>
          <a:p>
            <a:r>
              <a:rPr lang="en-US" sz="2400" dirty="0" smtClean="0"/>
              <a:t>2.  Use as many decimal places possible in the body of the problem.  Only round your final answer to 3 decimal places.</a:t>
            </a:r>
          </a:p>
          <a:p>
            <a:r>
              <a:rPr lang="en-US" sz="2400" dirty="0" smtClean="0"/>
              <a:t>3.  Don’t cross out / erase your work unless </a:t>
            </a:r>
            <a:r>
              <a:rPr lang="en-US" sz="2400" b="1" dirty="0" smtClean="0"/>
              <a:t>you KNOW </a:t>
            </a:r>
            <a:r>
              <a:rPr lang="en-US" sz="2400" dirty="0" smtClean="0"/>
              <a:t>you can do better.</a:t>
            </a:r>
          </a:p>
          <a:p>
            <a:r>
              <a:rPr lang="en-US" sz="2400" dirty="0" smtClean="0"/>
              <a:t>4. If you use your calculator, describe it clearly in mathematical terms, not in calculator speak. (ex. </a:t>
            </a:r>
            <a:r>
              <a:rPr lang="en-US" sz="2400" dirty="0" err="1" smtClean="0"/>
              <a:t>fnint</a:t>
            </a:r>
            <a:r>
              <a:rPr lang="en-US" sz="2400" dirty="0" smtClean="0"/>
              <a:t> Y1, X, 2, 5)</a:t>
            </a:r>
          </a:p>
          <a:p>
            <a:r>
              <a:rPr lang="en-US" sz="2400" dirty="0" smtClean="0"/>
              <a:t>5.  Always circle your answers.</a:t>
            </a:r>
          </a:p>
          <a:p>
            <a:r>
              <a:rPr lang="en-US" sz="2400" dirty="0" smtClean="0"/>
              <a:t>6.  Be sure to use correct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62600"/>
          </a:xfrm>
        </p:spPr>
        <p:txBody>
          <a:bodyPr>
            <a:normAutofit fontScale="92500"/>
          </a:bodyPr>
          <a:lstStyle/>
          <a:p>
            <a:r>
              <a:rPr lang="en-US" sz="2800" dirty="0" smtClean="0"/>
              <a:t>7.  If you are worried that your result in part (a) is incorrect, use it anyway to finish the problem.</a:t>
            </a:r>
          </a:p>
          <a:p>
            <a:r>
              <a:rPr lang="en-US" sz="2800" dirty="0" smtClean="0"/>
              <a:t>8.  Make sure you answer what the problem is asking.</a:t>
            </a:r>
          </a:p>
          <a:p>
            <a:r>
              <a:rPr lang="en-US" sz="2800" dirty="0" smtClean="0"/>
              <a:t>9.  Be sure to justify your answers completely when asked.  BUT do not say more than you have to.</a:t>
            </a:r>
          </a:p>
          <a:p>
            <a:r>
              <a:rPr lang="en-US" sz="2800" dirty="0" smtClean="0"/>
              <a:t>10.  Don’t write bad math!  (e.g.  “Slope of the derivative.” or “6.2368 = 6.237" or “-17.21 = 17.21“ or “n</a:t>
            </a:r>
            <a:r>
              <a:rPr lang="en-US" sz="2800" baseline="30000" dirty="0" smtClean="0"/>
              <a:t>2</a:t>
            </a:r>
            <a:r>
              <a:rPr lang="en-US" sz="2800" dirty="0" smtClean="0"/>
              <a:t> = 16 = n = ±4”)</a:t>
            </a:r>
          </a:p>
          <a:p>
            <a:r>
              <a:rPr lang="en-US" sz="2800" dirty="0" smtClean="0"/>
              <a:t>11.  Every pronoun needs an antecedent.  Name the function you are referring to.  Do not say, “The slope is ...”.  Say, “The slope of g is ....”, especially when more than one function is being discussed.</a:t>
            </a:r>
            <a:endParaRPr lang="en-US" dirty="0"/>
          </a:p>
        </p:txBody>
      </p:sp>
      <p:sp>
        <p:nvSpPr>
          <p:cNvPr id="4" name="Title 1"/>
          <p:cNvSpPr txBox="1">
            <a:spLocks/>
          </p:cNvSpPr>
          <p:nvPr/>
        </p:nvSpPr>
        <p:spPr>
          <a:xfrm>
            <a:off x="457200" y="0"/>
            <a:ext cx="8229600" cy="8382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Do’s and Don’ts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of a Limit –Circle area with radius 10 problem</a:t>
            </a:r>
            <a:endParaRPr lang="en-US" dirty="0"/>
          </a:p>
        </p:txBody>
      </p:sp>
      <p:sp>
        <p:nvSpPr>
          <p:cNvPr id="3" name="Content Placeholder 2"/>
          <p:cNvSpPr>
            <a:spLocks noGrp="1"/>
          </p:cNvSpPr>
          <p:nvPr>
            <p:ph idx="1"/>
          </p:nvPr>
        </p:nvSpPr>
        <p:spPr/>
        <p:txBody>
          <a:bodyPr/>
          <a:lstStyle/>
          <a:p>
            <a:r>
              <a:rPr lang="en-US" dirty="0" smtClean="0">
                <a:hlinkClick r:id="rId2"/>
              </a:rPr>
              <a:t>Video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Calculus?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hlinkClick r:id="rId2"/>
              </a:rPr>
              <a:t>Video1</a:t>
            </a:r>
            <a:endParaRPr lang="en-US" dirty="0" smtClean="0">
              <a:solidFill>
                <a:srgbClr val="FF0000"/>
              </a:solidFill>
            </a:endParaRPr>
          </a:p>
          <a:p>
            <a:r>
              <a:rPr lang="en-US" dirty="0" smtClean="0">
                <a:hlinkClick r:id="rId3"/>
              </a:rPr>
              <a:t>Video2</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Limit</a:t>
            </a:r>
            <a:endParaRPr lang="en-US" dirty="0"/>
          </a:p>
        </p:txBody>
      </p:sp>
      <p:sp>
        <p:nvSpPr>
          <p:cNvPr id="3" name="Content Placeholder 2"/>
          <p:cNvSpPr>
            <a:spLocks noGrp="1"/>
          </p:cNvSpPr>
          <p:nvPr>
            <p:ph idx="1"/>
          </p:nvPr>
        </p:nvSpPr>
        <p:spPr/>
        <p:txBody>
          <a:bodyPr/>
          <a:lstStyle/>
          <a:p>
            <a:r>
              <a:rPr lang="en-US" dirty="0" smtClean="0"/>
              <a:t>The notion of a limit is fundamental to the study of calculus.  </a:t>
            </a:r>
          </a:p>
          <a:p>
            <a:r>
              <a:rPr lang="en-US" dirty="0" smtClean="0"/>
              <a:t>The next examples are to help you get a good understanding of a limit.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of a Limit – The Tangent Line Problem</a:t>
            </a:r>
            <a:endParaRPr lang="en-US" dirty="0"/>
          </a:p>
        </p:txBody>
      </p:sp>
      <p:sp>
        <p:nvSpPr>
          <p:cNvPr id="3" name="Content Placeholder 2"/>
          <p:cNvSpPr>
            <a:spLocks noGrp="1"/>
          </p:cNvSpPr>
          <p:nvPr>
            <p:ph idx="1"/>
          </p:nvPr>
        </p:nvSpPr>
        <p:spPr/>
        <p:txBody>
          <a:bodyPr/>
          <a:lstStyle/>
          <a:p>
            <a:r>
              <a:rPr lang="en-US" dirty="0" smtClean="0"/>
              <a:t>Suppose you want to find the equation of a tangent line of some function f(x) at a point, P:</a:t>
            </a:r>
          </a:p>
          <a:p>
            <a:r>
              <a:rPr lang="en-US" dirty="0" smtClean="0"/>
              <a:t>What would be key in finding </a:t>
            </a:r>
          </a:p>
          <a:p>
            <a:pPr>
              <a:buNone/>
            </a:pPr>
            <a:r>
              <a:rPr lang="en-US" dirty="0" smtClean="0"/>
              <a:t>the equation of this line?</a:t>
            </a:r>
          </a:p>
          <a:p>
            <a:r>
              <a:rPr lang="en-US" dirty="0" smtClean="0"/>
              <a:t>The slope!</a:t>
            </a:r>
          </a:p>
          <a:p>
            <a:r>
              <a:rPr lang="en-US" dirty="0" smtClean="0"/>
              <a:t>Can we say that the slope of this</a:t>
            </a:r>
          </a:p>
          <a:p>
            <a:pPr>
              <a:buNone/>
            </a:pPr>
            <a:r>
              <a:rPr lang="en-US" dirty="0" smtClean="0"/>
              <a:t>tangent line has a fixed value?</a:t>
            </a:r>
          </a:p>
        </p:txBody>
      </p:sp>
      <p:pic>
        <p:nvPicPr>
          <p:cNvPr id="4" name="Picture 3" descr="http://hmco.tdlc.com/public/calc7esample/ch01/ch01a/01a_images/cn01a02.gif"/>
          <p:cNvPicPr/>
          <p:nvPr/>
        </p:nvPicPr>
        <p:blipFill>
          <a:blip r:embed="rId3" cstate="print"/>
          <a:srcRect t="5822" r="73777" b="74554"/>
          <a:stretch>
            <a:fillRect/>
          </a:stretch>
        </p:blipFill>
        <p:spPr bwMode="auto">
          <a:xfrm>
            <a:off x="5791200" y="2743200"/>
            <a:ext cx="2667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1143000"/>
          </a:xfrm>
        </p:spPr>
        <p:txBody>
          <a:bodyPr>
            <a:normAutofit/>
          </a:bodyPr>
          <a:lstStyle/>
          <a:p>
            <a:r>
              <a:rPr lang="en-US" dirty="0" smtClean="0"/>
              <a:t>Tangent Line Problem Cont…</a:t>
            </a:r>
            <a:endParaRPr lang="en-US" dirty="0"/>
          </a:p>
        </p:txBody>
      </p:sp>
      <p:sp>
        <p:nvSpPr>
          <p:cNvPr id="3" name="Content Placeholder 2"/>
          <p:cNvSpPr>
            <a:spLocks noGrp="1"/>
          </p:cNvSpPr>
          <p:nvPr>
            <p:ph idx="1"/>
          </p:nvPr>
        </p:nvSpPr>
        <p:spPr/>
        <p:txBody>
          <a:bodyPr/>
          <a:lstStyle/>
          <a:p>
            <a:r>
              <a:rPr lang="en-US" dirty="0" smtClean="0"/>
              <a:t>Suppose we want to approximate this slope by using a secant line, say line PQ.</a:t>
            </a:r>
          </a:p>
          <a:p>
            <a:r>
              <a:rPr lang="en-US" dirty="0" smtClean="0"/>
              <a:t>Q1:  What is the slope of this</a:t>
            </a:r>
          </a:p>
          <a:p>
            <a:pPr>
              <a:buNone/>
            </a:pPr>
            <a:r>
              <a:rPr lang="en-US" dirty="0" smtClean="0"/>
              <a:t>secant line?</a:t>
            </a:r>
          </a:p>
          <a:p>
            <a:r>
              <a:rPr lang="en-US" dirty="0" smtClean="0"/>
              <a:t>Q2:  What do you think will </a:t>
            </a:r>
          </a:p>
          <a:p>
            <a:pPr>
              <a:buNone/>
            </a:pPr>
            <a:r>
              <a:rPr lang="en-US" dirty="0" smtClean="0"/>
              <a:t>happen as </a:t>
            </a:r>
            <a:r>
              <a:rPr lang="el-GR" dirty="0" smtClean="0"/>
              <a:t>Δ</a:t>
            </a:r>
            <a:r>
              <a:rPr lang="en-US" dirty="0" smtClean="0"/>
              <a:t>x gets smaller and</a:t>
            </a:r>
          </a:p>
          <a:p>
            <a:pPr>
              <a:buNone/>
            </a:pPr>
            <a:r>
              <a:rPr lang="en-US" dirty="0" smtClean="0"/>
              <a:t>smaller?</a:t>
            </a:r>
          </a:p>
          <a:p>
            <a:endParaRPr lang="en-US" dirty="0"/>
          </a:p>
        </p:txBody>
      </p:sp>
      <p:pic>
        <p:nvPicPr>
          <p:cNvPr id="4" name="Picture 3" descr="http://hmco.tdlc.com/public/calc7esample/ch01/ch01a/01a_images/cn01a02.gif"/>
          <p:cNvPicPr/>
          <p:nvPr/>
        </p:nvPicPr>
        <p:blipFill>
          <a:blip r:embed="rId2" cstate="print"/>
          <a:srcRect l="31798" t="42535" r="38091" b="40253"/>
          <a:stretch>
            <a:fillRect/>
          </a:stretch>
        </p:blipFill>
        <p:spPr bwMode="auto">
          <a:xfrm>
            <a:off x="5105400" y="2819400"/>
            <a:ext cx="3657600" cy="3429000"/>
          </a:xfrm>
          <a:prstGeom prst="rect">
            <a:avLst/>
          </a:prstGeom>
          <a:noFill/>
          <a:ln w="9525">
            <a:noFill/>
            <a:miter lim="800000"/>
            <a:headEnd/>
            <a:tailEnd/>
          </a:ln>
        </p:spPr>
      </p:pic>
      <p:grpSp>
        <p:nvGrpSpPr>
          <p:cNvPr id="7" name="Group 6"/>
          <p:cNvGrpSpPr/>
          <p:nvPr/>
        </p:nvGrpSpPr>
        <p:grpSpPr>
          <a:xfrm>
            <a:off x="6172200" y="152400"/>
            <a:ext cx="2971800" cy="3276600"/>
            <a:chOff x="7010400" y="1524000"/>
            <a:chExt cx="2514600" cy="2895600"/>
          </a:xfrm>
        </p:grpSpPr>
        <p:sp>
          <p:nvSpPr>
            <p:cNvPr id="5" name="Explosion 1 4"/>
            <p:cNvSpPr/>
            <p:nvPr/>
          </p:nvSpPr>
          <p:spPr>
            <a:xfrm>
              <a:off x="7010400" y="1524000"/>
              <a:ext cx="2514600" cy="2895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61738" y="2264735"/>
              <a:ext cx="1676400" cy="1169551"/>
            </a:xfrm>
            <a:prstGeom prst="rect">
              <a:avLst/>
            </a:prstGeom>
            <a:noFill/>
          </p:spPr>
          <p:txBody>
            <a:bodyPr wrap="square" rtlCol="0">
              <a:spAutoFit/>
            </a:bodyPr>
            <a:lstStyle/>
            <a:p>
              <a:r>
                <a:rPr lang="en-US" sz="2000" dirty="0" smtClean="0"/>
                <a:t>Let’s make sure you understand the notation for points P and Q!</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xit" presetSubtype="0" fill="hold" nodeType="clickEffect">
                                  <p:stCondLst>
                                    <p:cond delay="0"/>
                                  </p:stCondLst>
                                  <p:childTnLst>
                                    <p:anim calcmode="lin" valueType="num">
                                      <p:cBhvr>
                                        <p:cTn id="12" dur="1000"/>
                                        <p:tgtEl>
                                          <p:spTgt spid="7"/>
                                        </p:tgtEl>
                                        <p:attrNameLst>
                                          <p:attrName>ppt_w</p:attrName>
                                        </p:attrNameLst>
                                      </p:cBhvr>
                                      <p:tavLst>
                                        <p:tav tm="0">
                                          <p:val>
                                            <p:strVal val="ppt_w"/>
                                          </p:val>
                                        </p:tav>
                                        <p:tav tm="100000">
                                          <p:val>
                                            <p:fltVal val="0"/>
                                          </p:val>
                                        </p:tav>
                                      </p:tavLst>
                                    </p:anim>
                                    <p:anim calcmode="lin" valueType="num">
                                      <p:cBhvr>
                                        <p:cTn id="13" dur="1000"/>
                                        <p:tgtEl>
                                          <p:spTgt spid="7"/>
                                        </p:tgtEl>
                                        <p:attrNameLst>
                                          <p:attrName>ppt_h</p:attrName>
                                        </p:attrNameLst>
                                      </p:cBhvr>
                                      <p:tavLst>
                                        <p:tav tm="0">
                                          <p:val>
                                            <p:strVal val="ppt_h"/>
                                          </p:val>
                                        </p:tav>
                                        <p:tav tm="100000">
                                          <p:val>
                                            <p:fltVal val="0"/>
                                          </p:val>
                                        </p:tav>
                                      </p:tavLst>
                                    </p:anim>
                                    <p:anim calcmode="lin" valueType="num">
                                      <p:cBhvr>
                                        <p:cTn id="14"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7"/>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686800" cy="914400"/>
          </a:xfrm>
        </p:spPr>
        <p:txBody>
          <a:bodyPr>
            <a:normAutofit/>
          </a:bodyPr>
          <a:lstStyle/>
          <a:p>
            <a:r>
              <a:rPr lang="en-US" dirty="0" smtClean="0"/>
              <a:t>Tangent Line Problem Cont…</a:t>
            </a:r>
            <a:endParaRPr lang="en-US" dirty="0"/>
          </a:p>
        </p:txBody>
      </p:sp>
      <p:sp>
        <p:nvSpPr>
          <p:cNvPr id="8" name="Content Placeholder 7"/>
          <p:cNvSpPr>
            <a:spLocks noGrp="1"/>
          </p:cNvSpPr>
          <p:nvPr>
            <p:ph idx="1"/>
          </p:nvPr>
        </p:nvSpPr>
        <p:spPr>
          <a:xfrm>
            <a:off x="0" y="1143000"/>
            <a:ext cx="9144000" cy="5715000"/>
          </a:xfrm>
        </p:spPr>
        <p:txBody>
          <a:bodyPr>
            <a:normAutofit/>
          </a:bodyPr>
          <a:lstStyle/>
          <a:p>
            <a:r>
              <a:rPr lang="en-US" dirty="0" smtClean="0"/>
              <a:t>Q1</a:t>
            </a:r>
          </a:p>
          <a:p>
            <a:endParaRPr lang="en-US" dirty="0" smtClean="0"/>
          </a:p>
          <a:p>
            <a:endParaRPr lang="en-US" dirty="0" smtClean="0"/>
          </a:p>
          <a:p>
            <a:r>
              <a:rPr lang="en-US" dirty="0" smtClean="0"/>
              <a:t>Q2</a:t>
            </a:r>
          </a:p>
          <a:p>
            <a:endParaRPr lang="en-US" dirty="0" smtClean="0"/>
          </a:p>
          <a:p>
            <a:r>
              <a:rPr lang="en-US" dirty="0" smtClean="0"/>
              <a:t>As </a:t>
            </a:r>
            <a:r>
              <a:rPr lang="el-GR" dirty="0" smtClean="0"/>
              <a:t>Δ</a:t>
            </a:r>
            <a:r>
              <a:rPr lang="en-US" dirty="0" smtClean="0"/>
              <a:t>x gets smaller and smaller, </a:t>
            </a:r>
          </a:p>
          <a:p>
            <a:pPr>
              <a:buNone/>
            </a:pPr>
            <a:r>
              <a:rPr lang="en-US" dirty="0" smtClean="0"/>
              <a:t>   the slope of the secant line </a:t>
            </a:r>
          </a:p>
          <a:p>
            <a:pPr>
              <a:buNone/>
            </a:pPr>
            <a:r>
              <a:rPr lang="en-US" dirty="0" smtClean="0"/>
              <a:t>   approaches the slope of the tangent line.  </a:t>
            </a:r>
          </a:p>
          <a:p>
            <a:r>
              <a:rPr lang="en-US" dirty="0" smtClean="0"/>
              <a:t>It can be said:  The slope of the tangent line serves as the “limit” of the slope of the secant line, which implies that the slope of the secant line can get infinitely close to the slope of the tangent line, but cannot go beyond it.</a:t>
            </a:r>
          </a:p>
          <a:p>
            <a:pPr>
              <a:buNone/>
            </a:pPr>
            <a:endParaRPr lang="en-US" dirty="0"/>
          </a:p>
        </p:txBody>
      </p:sp>
      <p:pic>
        <p:nvPicPr>
          <p:cNvPr id="9" name="Content Placeholder 5" descr="http://hmco.tdlc.com/public/calc7esample/ch01/ch01a/01a_images/cn01a02.gif"/>
          <p:cNvPicPr>
            <a:picLocks/>
          </p:cNvPicPr>
          <p:nvPr/>
        </p:nvPicPr>
        <p:blipFill>
          <a:blip r:embed="rId2" cstate="print"/>
          <a:srcRect l="31798" t="42535" r="38091" b="40253"/>
          <a:stretch>
            <a:fillRect/>
          </a:stretch>
        </p:blipFill>
        <p:spPr bwMode="auto">
          <a:xfrm>
            <a:off x="5562600" y="914400"/>
            <a:ext cx="3581400" cy="3505200"/>
          </a:xfrm>
          <a:prstGeom prst="rect">
            <a:avLst/>
          </a:prstGeom>
          <a:noFill/>
          <a:ln w="9525">
            <a:noFill/>
            <a:miter lim="800000"/>
            <a:headEnd/>
            <a:tailEnd/>
          </a:ln>
        </p:spPr>
      </p:pic>
      <p:pic>
        <p:nvPicPr>
          <p:cNvPr id="10" name="Picture 9" descr="http://hmco.tdlc.com/public/calc7esample/ch01/ch01a/01a_images/cn01a02.gif"/>
          <p:cNvPicPr/>
          <p:nvPr/>
        </p:nvPicPr>
        <p:blipFill>
          <a:blip r:embed="rId2" cstate="print"/>
          <a:srcRect l="36079" t="35305" r="20969" b="59706"/>
          <a:stretch>
            <a:fillRect/>
          </a:stretch>
        </p:blipFill>
        <p:spPr bwMode="auto">
          <a:xfrm>
            <a:off x="838200" y="990600"/>
            <a:ext cx="4724400" cy="914400"/>
          </a:xfrm>
          <a:prstGeom prst="rect">
            <a:avLst/>
          </a:prstGeom>
          <a:noFill/>
          <a:ln w="9525">
            <a:noFill/>
            <a:miter lim="800000"/>
            <a:headEnd/>
            <a:tailEnd/>
          </a:ln>
        </p:spPr>
      </p:pic>
      <p:cxnSp>
        <p:nvCxnSpPr>
          <p:cNvPr id="12" name="Straight Connector 11"/>
          <p:cNvCxnSpPr/>
          <p:nvPr/>
        </p:nvCxnSpPr>
        <p:spPr>
          <a:xfrm rot="5400000">
            <a:off x="6972300" y="29337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91200" y="1752600"/>
            <a:ext cx="26670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Flowchart: Connector 15"/>
          <p:cNvSpPr/>
          <p:nvPr/>
        </p:nvSpPr>
        <p:spPr>
          <a:xfrm>
            <a:off x="7315200" y="25146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5638800" y="2971800"/>
            <a:ext cx="2743200" cy="5334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2" name="Flowchart: Connector 21"/>
          <p:cNvSpPr/>
          <p:nvPr/>
        </p:nvSpPr>
        <p:spPr>
          <a:xfrm>
            <a:off x="6934200" y="2971800"/>
            <a:ext cx="45719"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5715000" y="2209800"/>
            <a:ext cx="29718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1"/>
          </p:cNvCxnSpPr>
          <p:nvPr/>
        </p:nvCxnSpPr>
        <p:spPr>
          <a:xfrm rot="16200000" flipH="1" flipV="1">
            <a:off x="6752627" y="3164531"/>
            <a:ext cx="369841" cy="669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dissolv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 calcmode="lin" valueType="num">
                                      <p:cBhvr additive="base">
                                        <p:cTn id="5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xEl>
                                              <p:pRg st="8" end="8"/>
                                            </p:txEl>
                                          </p:spTgt>
                                        </p:tgtEl>
                                        <p:attrNameLst>
                                          <p:attrName>style.visibility</p:attrName>
                                        </p:attrNameLst>
                                      </p:cBhvr>
                                      <p:to>
                                        <p:strVal val="visible"/>
                                      </p:to>
                                    </p:set>
                                    <p:anim calcmode="lin" valueType="num">
                                      <p:cBhvr additive="base">
                                        <p:cTn id="6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Suppose you want to find the area under a curve bounded by f(x) from point a to b.</a:t>
            </a:r>
          </a:p>
          <a:p>
            <a:r>
              <a:rPr lang="en-US" dirty="0" smtClean="0"/>
              <a:t>Any ideas on how we can do </a:t>
            </a:r>
          </a:p>
          <a:p>
            <a:pPr>
              <a:buNone/>
            </a:pPr>
            <a:r>
              <a:rPr lang="en-US" dirty="0" smtClean="0"/>
              <a:t>this?</a:t>
            </a:r>
          </a:p>
          <a:p>
            <a:r>
              <a:rPr lang="en-US" dirty="0" smtClean="0"/>
              <a:t>We can approximate the area </a:t>
            </a:r>
          </a:p>
          <a:p>
            <a:pPr>
              <a:buNone/>
            </a:pPr>
            <a:r>
              <a:rPr lang="en-US" dirty="0" smtClean="0"/>
              <a:t>of the region by dividing the </a:t>
            </a:r>
          </a:p>
          <a:p>
            <a:pPr>
              <a:buNone/>
            </a:pPr>
            <a:r>
              <a:rPr lang="en-US" dirty="0" smtClean="0"/>
              <a:t>region into several rectangular </a:t>
            </a:r>
          </a:p>
          <a:p>
            <a:pPr>
              <a:buNone/>
            </a:pPr>
            <a:r>
              <a:rPr lang="en-US" dirty="0" smtClean="0"/>
              <a:t>regions.</a:t>
            </a:r>
          </a:p>
          <a:p>
            <a:pPr>
              <a:buNone/>
            </a:pPr>
            <a:endParaRPr lang="en-US" dirty="0" smtClean="0"/>
          </a:p>
        </p:txBody>
      </p:sp>
      <p:sp>
        <p:nvSpPr>
          <p:cNvPr id="4" name="Title 1"/>
          <p:cNvSpPr>
            <a:spLocks noGrp="1"/>
          </p:cNvSpPr>
          <p:nvPr>
            <p:ph type="title"/>
          </p:nvPr>
        </p:nvSpPr>
        <p:spPr/>
        <p:txBody>
          <a:bodyPr>
            <a:normAutofit fontScale="90000"/>
          </a:bodyPr>
          <a:lstStyle/>
          <a:p>
            <a:r>
              <a:rPr lang="en-US" dirty="0" smtClean="0"/>
              <a:t>Idea of a Limit – The Area Problem</a:t>
            </a:r>
            <a:endParaRPr lang="en-US" dirty="0"/>
          </a:p>
        </p:txBody>
      </p:sp>
      <p:pic>
        <p:nvPicPr>
          <p:cNvPr id="5" name="Picture 4" descr="http://hmco.tdlc.com/public/calc7esample/ch01/ch01a/01a_images/cn01a03.gif"/>
          <p:cNvPicPr/>
          <p:nvPr/>
        </p:nvPicPr>
        <p:blipFill>
          <a:blip r:embed="rId2" cstate="print"/>
          <a:srcRect t="5660" r="70578" b="70944"/>
          <a:stretch>
            <a:fillRect/>
          </a:stretch>
        </p:blipFill>
        <p:spPr bwMode="auto">
          <a:xfrm>
            <a:off x="5257800" y="2743200"/>
            <a:ext cx="3276600" cy="3657600"/>
          </a:xfrm>
          <a:prstGeom prst="rect">
            <a:avLst/>
          </a:prstGeom>
          <a:noFill/>
          <a:ln w="9525">
            <a:noFill/>
            <a:miter lim="800000"/>
            <a:headEnd/>
            <a:tailEnd/>
          </a:ln>
        </p:spPr>
      </p:pic>
      <p:pic>
        <p:nvPicPr>
          <p:cNvPr id="6" name="Picture 5" descr="http://hmco.tdlc.com/public/calc7esample/ch01/ch01a/01a_images/cn01a03.gif"/>
          <p:cNvPicPr/>
          <p:nvPr/>
        </p:nvPicPr>
        <p:blipFill>
          <a:blip r:embed="rId2" cstate="print"/>
          <a:srcRect l="32337" t="30849" r="37965" b="46113"/>
          <a:stretch>
            <a:fillRect/>
          </a:stretch>
        </p:blipFill>
        <p:spPr bwMode="auto">
          <a:xfrm>
            <a:off x="5257800" y="2819400"/>
            <a:ext cx="32004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p:cNvPicPr>
            <a:picLocks noChangeAspect="1" noChangeArrowheads="1"/>
          </p:cNvPicPr>
          <p:nvPr/>
        </p:nvPicPr>
        <p:blipFill>
          <a:blip r:embed="rId4" cstate="print"/>
          <a:srcRect/>
          <a:stretch>
            <a:fillRect/>
          </a:stretch>
        </p:blipFill>
        <p:spPr bwMode="auto">
          <a:xfrm>
            <a:off x="4953000" y="1285875"/>
            <a:ext cx="3848100" cy="421005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228600" y="990600"/>
          <a:ext cx="4673600" cy="2247900"/>
        </p:xfrm>
        <a:graphic>
          <a:graphicData uri="http://schemas.openxmlformats.org/presentationml/2006/ole">
            <mc:AlternateContent xmlns:mc="http://schemas.openxmlformats.org/markup-compatibility/2006">
              <mc:Choice xmlns:v="urn:schemas-microsoft-com:vml" Requires="v">
                <p:oleObj spid="_x0000_s1030" name="Equation" r:id="rId5" imgW="4673600" imgH="2247900" progId="Equation.DSMT4">
                  <p:embed/>
                </p:oleObj>
              </mc:Choice>
              <mc:Fallback>
                <p:oleObj name="Equation" r:id="rId5" imgW="4673600" imgH="22479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46736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0" y="3352800"/>
            <a:ext cx="5029200" cy="3477875"/>
          </a:xfrm>
          <a:prstGeom prst="rect">
            <a:avLst/>
          </a:prstGeom>
          <a:noFill/>
        </p:spPr>
        <p:txBody>
          <a:bodyPr wrap="square" rtlCol="0">
            <a:spAutoFit/>
          </a:bodyPr>
          <a:lstStyle/>
          <a:p>
            <a:r>
              <a:rPr lang="en-US" sz="2000" b="1" dirty="0" smtClean="0"/>
              <a:t>We can see that more rectangles gives us a better approximation of the actual area.</a:t>
            </a:r>
          </a:p>
          <a:p>
            <a:endParaRPr lang="en-US" sz="2000" b="1" dirty="0" smtClean="0"/>
          </a:p>
          <a:p>
            <a:r>
              <a:rPr lang="en-US" sz="2000" b="1" dirty="0" smtClean="0"/>
              <a:t>As the number of rectangles </a:t>
            </a:r>
            <a:r>
              <a:rPr lang="en-US" sz="2000" b="1" dirty="0" smtClean="0">
                <a:solidFill>
                  <a:srgbClr val="FF0000"/>
                </a:solidFill>
              </a:rPr>
              <a:t>increases with out bound</a:t>
            </a:r>
            <a:r>
              <a:rPr lang="en-US" sz="2000" b="1" dirty="0" smtClean="0"/>
              <a:t>, the area of the rectangles </a:t>
            </a:r>
            <a:r>
              <a:rPr lang="en-US" sz="2000" b="1" dirty="0" smtClean="0">
                <a:solidFill>
                  <a:srgbClr val="0070C0"/>
                </a:solidFill>
              </a:rPr>
              <a:t>approaches</a:t>
            </a:r>
            <a:r>
              <a:rPr lang="en-US" sz="2000" b="1" dirty="0" smtClean="0"/>
              <a:t> the area of the region.  </a:t>
            </a:r>
          </a:p>
          <a:p>
            <a:r>
              <a:rPr lang="en-US" sz="2000" b="1" dirty="0" smtClean="0"/>
              <a:t>The actual area serves as the </a:t>
            </a:r>
            <a:r>
              <a:rPr lang="en-US" sz="2000" b="1" u="sng" dirty="0" smtClean="0"/>
              <a:t>limit</a:t>
            </a:r>
            <a:r>
              <a:rPr lang="en-US" sz="2000" b="1" dirty="0" smtClean="0"/>
              <a:t> to the sum of area of the rectangles.</a:t>
            </a:r>
          </a:p>
          <a:p>
            <a:endParaRPr lang="en-US" sz="2000" b="1" dirty="0"/>
          </a:p>
        </p:txBody>
      </p:sp>
      <p:pic>
        <p:nvPicPr>
          <p:cNvPr id="23561" name="Picture 9"/>
          <p:cNvPicPr>
            <a:picLocks noChangeAspect="1" noChangeArrowheads="1"/>
          </p:cNvPicPr>
          <p:nvPr/>
        </p:nvPicPr>
        <p:blipFill>
          <a:blip r:embed="rId7" cstate="print"/>
          <a:srcRect/>
          <a:stretch>
            <a:fillRect/>
          </a:stretch>
        </p:blipFill>
        <p:spPr bwMode="auto">
          <a:xfrm>
            <a:off x="4953000" y="1285875"/>
            <a:ext cx="3848100" cy="4210050"/>
          </a:xfrm>
          <a:prstGeom prst="rect">
            <a:avLst/>
          </a:prstGeom>
          <a:solidFill>
            <a:schemeClr val="bg1"/>
          </a:solidFill>
          <a:ln w="9525">
            <a:noFill/>
            <a:miter lim="800000"/>
            <a:headEnd/>
            <a:tailEnd/>
          </a:ln>
          <a:effectLst/>
        </p:spPr>
      </p:pic>
      <p:pic>
        <p:nvPicPr>
          <p:cNvPr id="23562" name="Picture 10"/>
          <p:cNvPicPr>
            <a:picLocks noChangeAspect="1" noChangeArrowheads="1"/>
          </p:cNvPicPr>
          <p:nvPr/>
        </p:nvPicPr>
        <p:blipFill>
          <a:blip r:embed="rId8" cstate="print"/>
          <a:srcRect b="-1358"/>
          <a:stretch>
            <a:fillRect/>
          </a:stretch>
        </p:blipFill>
        <p:spPr bwMode="auto">
          <a:xfrm>
            <a:off x="4953000" y="1257300"/>
            <a:ext cx="3848100" cy="4267200"/>
          </a:xfrm>
          <a:prstGeom prst="rect">
            <a:avLst/>
          </a:prstGeom>
          <a:solidFill>
            <a:schemeClr val="bg1"/>
          </a:solidFill>
          <a:ln w="9525">
            <a:noFill/>
            <a:miter lim="800000"/>
            <a:headEnd/>
            <a:tailEnd/>
          </a:ln>
          <a:effectLst/>
        </p:spPr>
      </p:pic>
      <p:pic>
        <p:nvPicPr>
          <p:cNvPr id="23563" name="Picture 11"/>
          <p:cNvPicPr>
            <a:picLocks noChangeAspect="1" noChangeArrowheads="1"/>
          </p:cNvPicPr>
          <p:nvPr/>
        </p:nvPicPr>
        <p:blipFill>
          <a:blip r:embed="rId9" cstate="print"/>
          <a:srcRect b="-3168"/>
          <a:stretch>
            <a:fillRect/>
          </a:stretch>
        </p:blipFill>
        <p:spPr bwMode="auto">
          <a:xfrm>
            <a:off x="4953000" y="1219200"/>
            <a:ext cx="3848100" cy="4343400"/>
          </a:xfrm>
          <a:prstGeom prst="rect">
            <a:avLst/>
          </a:prstGeom>
          <a:solidFill>
            <a:schemeClr val="bg1"/>
          </a:solidFill>
          <a:ln w="9525">
            <a:noFill/>
            <a:miter lim="800000"/>
            <a:headEnd/>
            <a:tailEnd/>
          </a:ln>
          <a:effectLst/>
        </p:spPr>
      </p:pic>
      <p:sp>
        <p:nvSpPr>
          <p:cNvPr id="9" name="Title 8"/>
          <p:cNvSpPr>
            <a:spLocks noGrp="1"/>
          </p:cNvSpPr>
          <p:nvPr>
            <p:ph type="title"/>
          </p:nvPr>
        </p:nvSpPr>
        <p:spPr>
          <a:xfrm>
            <a:off x="457200" y="0"/>
            <a:ext cx="8229600" cy="914400"/>
          </a:xfrm>
        </p:spPr>
        <p:txBody>
          <a:bodyPr/>
          <a:lstStyle/>
          <a:p>
            <a:r>
              <a:rPr lang="en-US" dirty="0" smtClean="0"/>
              <a:t>Area Problem cont…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dirty="0" smtClean="0"/>
              <a:t>Limit Simplified</a:t>
            </a:r>
            <a:endParaRPr lang="en-US" dirty="0"/>
          </a:p>
        </p:txBody>
      </p:sp>
      <p:graphicFrame>
        <p:nvGraphicFramePr>
          <p:cNvPr id="5" name="Object 4"/>
          <p:cNvGraphicFramePr>
            <a:graphicFrameLocks noChangeAspect="1"/>
          </p:cNvGraphicFramePr>
          <p:nvPr/>
        </p:nvGraphicFramePr>
        <p:xfrm>
          <a:off x="0" y="914400"/>
          <a:ext cx="2314575" cy="457200"/>
        </p:xfrm>
        <a:graphic>
          <a:graphicData uri="http://schemas.openxmlformats.org/presentationml/2006/ole">
            <mc:AlternateContent xmlns:mc="http://schemas.openxmlformats.org/markup-compatibility/2006">
              <mc:Choice xmlns:v="urn:schemas-microsoft-com:vml" Requires="v">
                <p:oleObj spid="_x0000_s22548" name="Equation" r:id="rId3" imgW="1028520" imgH="203040" progId="Equation.DSMT4">
                  <p:embed/>
                </p:oleObj>
              </mc:Choice>
              <mc:Fallback>
                <p:oleObj name="Equation" r:id="rId3" imgW="10285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23145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438400" y="914400"/>
          <a:ext cx="2543175" cy="457200"/>
        </p:xfrm>
        <a:graphic>
          <a:graphicData uri="http://schemas.openxmlformats.org/presentationml/2006/ole">
            <mc:AlternateContent xmlns:mc="http://schemas.openxmlformats.org/markup-compatibility/2006">
              <mc:Choice xmlns:v="urn:schemas-microsoft-com:vml" Requires="v">
                <p:oleObj spid="_x0000_s22549" name="Equation" r:id="rId5" imgW="1130040" imgH="203040" progId="Equation.DSMT4">
                  <p:embed/>
                </p:oleObj>
              </mc:Choice>
              <mc:Fallback>
                <p:oleObj name="Equation" r:id="rId5" imgW="11300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914400"/>
                        <a:ext cx="2543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noChangeAspect="1"/>
          </p:cNvGraphicFramePr>
          <p:nvPr/>
        </p:nvGraphicFramePr>
        <p:xfrm>
          <a:off x="2438400" y="1447800"/>
          <a:ext cx="3914775" cy="457200"/>
        </p:xfrm>
        <a:graphic>
          <a:graphicData uri="http://schemas.openxmlformats.org/presentationml/2006/ole">
            <mc:AlternateContent xmlns:mc="http://schemas.openxmlformats.org/markup-compatibility/2006">
              <mc:Choice xmlns:v="urn:schemas-microsoft-com:vml" Requires="v">
                <p:oleObj spid="_x0000_s22550" name="Equation" r:id="rId7" imgW="1739880" imgH="203040" progId="Equation.DSMT4">
                  <p:embed/>
                </p:oleObj>
              </mc:Choice>
              <mc:Fallback>
                <p:oleObj name="Equation" r:id="rId7" imgW="173988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447800"/>
                        <a:ext cx="39147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228600" y="2514600"/>
          <a:ext cx="7743825" cy="457200"/>
        </p:xfrm>
        <a:graphic>
          <a:graphicData uri="http://schemas.openxmlformats.org/presentationml/2006/ole">
            <mc:AlternateContent xmlns:mc="http://schemas.openxmlformats.org/markup-compatibility/2006">
              <mc:Choice xmlns:v="urn:schemas-microsoft-com:vml" Requires="v">
                <p:oleObj spid="_x0000_s22551" name="Equation" r:id="rId9" imgW="3441600" imgH="203040" progId="Equation.DSMT4">
                  <p:embed/>
                </p:oleObj>
              </mc:Choice>
              <mc:Fallback>
                <p:oleObj name="Equation" r:id="rId9" imgW="34416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2514600"/>
                        <a:ext cx="7743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300037" y="3200400"/>
          <a:ext cx="5086351" cy="457200"/>
        </p:xfrm>
        <a:graphic>
          <a:graphicData uri="http://schemas.openxmlformats.org/presentationml/2006/ole">
            <mc:AlternateContent xmlns:mc="http://schemas.openxmlformats.org/markup-compatibility/2006">
              <mc:Choice xmlns:v="urn:schemas-microsoft-com:vml" Requires="v">
                <p:oleObj spid="_x0000_s22552" name="Equation" r:id="rId11" imgW="2260440" imgH="203040" progId="Equation.DSMT4">
                  <p:embed/>
                </p:oleObj>
              </mc:Choice>
              <mc:Fallback>
                <p:oleObj name="Equation" r:id="rId11" imgW="226044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7" y="3200400"/>
                        <a:ext cx="5086351"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7"/>
          <p:cNvGraphicFramePr>
            <a:graphicFrameLocks noChangeAspect="1"/>
          </p:cNvGraphicFramePr>
          <p:nvPr/>
        </p:nvGraphicFramePr>
        <p:xfrm>
          <a:off x="3500437" y="3657600"/>
          <a:ext cx="1028700" cy="457200"/>
        </p:xfrm>
        <a:graphic>
          <a:graphicData uri="http://schemas.openxmlformats.org/presentationml/2006/ole">
            <mc:AlternateContent xmlns:mc="http://schemas.openxmlformats.org/markup-compatibility/2006">
              <mc:Choice xmlns:v="urn:schemas-microsoft-com:vml" Requires="v">
                <p:oleObj spid="_x0000_s22553" name="Equation" r:id="rId13" imgW="457200" imgH="203040" progId="Equation.DSMT4">
                  <p:embed/>
                </p:oleObj>
              </mc:Choice>
              <mc:Fallback>
                <p:oleObj name="Equation" r:id="rId13" imgW="457200" imgH="203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0437" y="3657600"/>
                        <a:ext cx="1028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8"/>
          <p:cNvGraphicFramePr>
            <a:graphicFrameLocks noChangeAspect="1"/>
          </p:cNvGraphicFramePr>
          <p:nvPr/>
        </p:nvGraphicFramePr>
        <p:xfrm>
          <a:off x="1905000" y="4800600"/>
          <a:ext cx="4457700" cy="400050"/>
        </p:xfrm>
        <a:graphic>
          <a:graphicData uri="http://schemas.openxmlformats.org/presentationml/2006/ole">
            <mc:AlternateContent xmlns:mc="http://schemas.openxmlformats.org/markup-compatibility/2006">
              <mc:Choice xmlns:v="urn:schemas-microsoft-com:vml" Requires="v">
                <p:oleObj spid="_x0000_s22554" name="Equation" r:id="rId15" imgW="1981080" imgH="177480" progId="Equation.DSMT4">
                  <p:embed/>
                </p:oleObj>
              </mc:Choice>
              <mc:Fallback>
                <p:oleObj name="Equation" r:id="rId15" imgW="198108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4800600"/>
                        <a:ext cx="44577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7" name="Object 9"/>
          <p:cNvGraphicFramePr>
            <a:graphicFrameLocks noChangeAspect="1"/>
          </p:cNvGraphicFramePr>
          <p:nvPr/>
        </p:nvGraphicFramePr>
        <p:xfrm>
          <a:off x="0" y="5410200"/>
          <a:ext cx="8972551" cy="424736"/>
        </p:xfrm>
        <a:graphic>
          <a:graphicData uri="http://schemas.openxmlformats.org/presentationml/2006/ole">
            <mc:AlternateContent xmlns:mc="http://schemas.openxmlformats.org/markup-compatibility/2006">
              <mc:Choice xmlns:v="urn:schemas-microsoft-com:vml" Requires="v">
                <p:oleObj spid="_x0000_s22555" name="Equation" r:id="rId17" imgW="4292280" imgH="203040" progId="Equation.DSMT4">
                  <p:embed/>
                </p:oleObj>
              </mc:Choice>
              <mc:Fallback>
                <p:oleObj name="Equation" r:id="rId17" imgW="4292280" imgH="2030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410200"/>
                        <a:ext cx="8972551" cy="4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8" name="Object 10"/>
          <p:cNvGraphicFramePr>
            <a:graphicFrameLocks noChangeAspect="1"/>
          </p:cNvGraphicFramePr>
          <p:nvPr/>
        </p:nvGraphicFramePr>
        <p:xfrm>
          <a:off x="3200400" y="5943600"/>
          <a:ext cx="1893887" cy="674687"/>
        </p:xfrm>
        <a:graphic>
          <a:graphicData uri="http://schemas.openxmlformats.org/presentationml/2006/ole">
            <mc:AlternateContent xmlns:mc="http://schemas.openxmlformats.org/markup-compatibility/2006">
              <mc:Choice xmlns:v="urn:schemas-microsoft-com:vml" Requires="v">
                <p:oleObj spid="_x0000_s22556" name="Equation" r:id="rId19" imgW="749160" imgH="266400" progId="Equation.DSMT4">
                  <p:embed/>
                </p:oleObj>
              </mc:Choice>
              <mc:Fallback>
                <p:oleObj name="Equation" r:id="rId19" imgW="749160" imgH="2664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5943600"/>
                        <a:ext cx="1893887"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fade">
                                      <p:cBhvr>
                                        <p:cTn id="22" dur="2000"/>
                                        <p:tgtEl>
                                          <p:spTgt spid="225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4"/>
                                        </p:tgtEl>
                                        <p:attrNameLst>
                                          <p:attrName>style.visibility</p:attrName>
                                        </p:attrNameLst>
                                      </p:cBhvr>
                                      <p:to>
                                        <p:strVal val="visible"/>
                                      </p:to>
                                    </p:set>
                                    <p:animEffect transition="in" filter="fade">
                                      <p:cBhvr>
                                        <p:cTn id="27" dur="2000"/>
                                        <p:tgtEl>
                                          <p:spTgt spid="225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5"/>
                                        </p:tgtEl>
                                        <p:attrNameLst>
                                          <p:attrName>style.visibility</p:attrName>
                                        </p:attrNameLst>
                                      </p:cBhvr>
                                      <p:to>
                                        <p:strVal val="visible"/>
                                      </p:to>
                                    </p:set>
                                    <p:animEffect transition="in" filter="fade">
                                      <p:cBhvr>
                                        <p:cTn id="32" dur="2000"/>
                                        <p:tgtEl>
                                          <p:spTgt spid="225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6"/>
                                        </p:tgtEl>
                                        <p:attrNameLst>
                                          <p:attrName>style.visibility</p:attrName>
                                        </p:attrNameLst>
                                      </p:cBhvr>
                                      <p:to>
                                        <p:strVal val="visible"/>
                                      </p:to>
                                    </p:set>
                                    <p:animEffect transition="in" filter="fade">
                                      <p:cBhvr>
                                        <p:cTn id="37" dur="2000"/>
                                        <p:tgtEl>
                                          <p:spTgt spid="225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7"/>
                                        </p:tgtEl>
                                        <p:attrNameLst>
                                          <p:attrName>style.visibility</p:attrName>
                                        </p:attrNameLst>
                                      </p:cBhvr>
                                      <p:to>
                                        <p:strVal val="visible"/>
                                      </p:to>
                                    </p:set>
                                    <p:animEffect transition="in" filter="fade">
                                      <p:cBhvr>
                                        <p:cTn id="42" dur="2000"/>
                                        <p:tgtEl>
                                          <p:spTgt spid="225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fade">
                                      <p:cBhvr>
                                        <p:cTn id="47" dur="2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1112</TotalTime>
  <Words>654</Words>
  <Application>Microsoft Office PowerPoint</Application>
  <PresentationFormat>On-screen Show (4:3)</PresentationFormat>
  <Paragraphs>76</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Wingdings 2</vt:lpstr>
      <vt:lpstr>Flow</vt:lpstr>
      <vt:lpstr>Equation</vt:lpstr>
      <vt:lpstr>A Preview of Calculus 1.1</vt:lpstr>
      <vt:lpstr>What is Calculus?</vt:lpstr>
      <vt:lpstr>Understanding Limit</vt:lpstr>
      <vt:lpstr>Idea of a Limit – The Tangent Line Problem</vt:lpstr>
      <vt:lpstr>Tangent Line Problem Cont…</vt:lpstr>
      <vt:lpstr>Tangent Line Problem Cont…</vt:lpstr>
      <vt:lpstr>Idea of a Limit – The Area Problem</vt:lpstr>
      <vt:lpstr>Area Problem cont…</vt:lpstr>
      <vt:lpstr>Limit Simplified</vt:lpstr>
      <vt:lpstr>The Limit</vt:lpstr>
      <vt:lpstr>Do’s and Don’ts</vt:lpstr>
      <vt:lpstr>PowerPoint Presentation</vt:lpstr>
      <vt:lpstr>Idea of a Limit –Circle area with radius 10 problem</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Preview of Calculus</dc:title>
  <dc:creator> </dc:creator>
  <cp:lastModifiedBy>Qayumi, Enayat</cp:lastModifiedBy>
  <cp:revision>76</cp:revision>
  <dcterms:created xsi:type="dcterms:W3CDTF">2011-08-05T05:25:32Z</dcterms:created>
  <dcterms:modified xsi:type="dcterms:W3CDTF">2016-08-23T20:36:25Z</dcterms:modified>
</cp:coreProperties>
</file>