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4" r:id="rId4"/>
    <p:sldId id="257" r:id="rId5"/>
    <p:sldId id="259" r:id="rId6"/>
    <p:sldId id="261" r:id="rId7"/>
    <p:sldId id="275" r:id="rId8"/>
    <p:sldId id="260" r:id="rId9"/>
    <p:sldId id="258" r:id="rId10"/>
    <p:sldId id="263" r:id="rId11"/>
    <p:sldId id="265" r:id="rId12"/>
    <p:sldId id="264" r:id="rId13"/>
    <p:sldId id="266" r:id="rId14"/>
    <p:sldId id="268" r:id="rId15"/>
    <p:sldId id="267" r:id="rId16"/>
    <p:sldId id="273" r:id="rId17"/>
    <p:sldId id="269" r:id="rId18"/>
    <p:sldId id="271" r:id="rId19"/>
    <p:sldId id="272" r:id="rId20"/>
    <p:sldId id="27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9900"/>
    <a:srgbClr val="FF5050"/>
    <a:srgbClr val="FFFF00"/>
    <a:srgbClr val="800080"/>
    <a:srgbClr val="FF9999"/>
    <a:srgbClr val="99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47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E151-A0DD-49D4-978B-E9230209A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25BCF-D365-4CF1-A5DE-D209E1F5E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EF529-D675-41F9-846A-470F86974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2CBA-F1A5-4AF3-9F29-C0D39728F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0EFC0-B225-447D-98D3-3B504A048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3538-4BF9-4693-BF51-B227EF690A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F9DD-3D54-4CE3-BB1C-60EE7F98B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A74BD-3986-422D-8143-197C7507D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59637-2A7F-4954-8C2D-B71C3D1085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FB901-D32B-45BE-8415-21B8A2CF5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C3116-8D16-4497-B99A-CEB6B4ABF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0DED0B-E1D4-4A57-8763-592DA6C7D7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8.wmf"/><Relationship Id="rId3" Type="http://schemas.openxmlformats.org/officeDocument/2006/relationships/oleObject" Target="../embeddings/oleObject28.bin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11" Type="http://schemas.openxmlformats.org/officeDocument/2006/relationships/image" Target="../media/image37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1.wmf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image" Target="../media/image43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34.bin"/><Relationship Id="rId4" Type="http://schemas.openxmlformats.org/officeDocument/2006/relationships/image" Target="../media/image41.wmf"/><Relationship Id="rId9" Type="http://schemas.openxmlformats.org/officeDocument/2006/relationships/image" Target="../media/image4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8.wmf"/><Relationship Id="rId5" Type="http://schemas.openxmlformats.org/officeDocument/2006/relationships/image" Target="../media/image15.wmf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52.wmf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5" Type="http://schemas.openxmlformats.org/officeDocument/2006/relationships/image" Target="../media/image49.wmf"/><Relationship Id="rId10" Type="http://schemas.openxmlformats.org/officeDocument/2006/relationships/image" Target="../media/image51.wmf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3.bin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9.wmf"/><Relationship Id="rId4" Type="http://schemas.openxmlformats.org/officeDocument/2006/relationships/image" Target="../media/image54.wmf"/><Relationship Id="rId9" Type="http://schemas.openxmlformats.org/officeDocument/2006/relationships/image" Target="../media/image5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xtc.com/" TargetMode="External"/><Relationship Id="rId2" Type="http://schemas.openxmlformats.org/officeDocument/2006/relationships/hyperlink" Target="http://www.slcc.ed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3.png"/><Relationship Id="rId4" Type="http://schemas.openxmlformats.org/officeDocument/2006/relationships/hyperlink" Target="http://www.ststephens.wa.edu.a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image" Target="../media/image6.wmf"/><Relationship Id="rId10" Type="http://schemas.openxmlformats.org/officeDocument/2006/relationships/image" Target="../media/image4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1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3.wmf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image" Target="../media/image22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3.wmf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image" Target="../media/image26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24.wmf"/><Relationship Id="rId9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3.wmf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467600" cy="8239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CCFF"/>
                </a:solidFill>
                <a:latin typeface="Arial Black" pitchFamily="34" charset="0"/>
              </a:rPr>
              <a:t>Graphing Techniques: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762000" y="53340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762000" y="4800600"/>
            <a:ext cx="4495800" cy="14652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0" y="4191000"/>
            <a:ext cx="4495800" cy="22891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4495800" cy="31130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4495800" cy="31130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2057400"/>
            <a:ext cx="4495800" cy="39370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n-US" sz="3600">
              <a:solidFill>
                <a:srgbClr val="800080"/>
              </a:solidFill>
              <a:latin typeface="Arial Black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09600" y="2133600"/>
            <a:ext cx="8534400" cy="6413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 Transformations: Review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62000" y="59436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800080"/>
                </a:solidFill>
                <a:latin typeface="Arial Black" pitchFamily="34" charset="0"/>
              </a:rPr>
              <a:t>Transformations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84200" y="3152775"/>
            <a:ext cx="8077200" cy="20415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CCFF"/>
                </a:solidFill>
                <a:latin typeface="Arial" charset="0"/>
              </a:rPr>
              <a:t>We will be looking at functions from our library of functions and seeing how various modifications to the functions transform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utoUpdateAnimBg="0"/>
      <p:bldP spid="2051" grpId="0" animBg="1" autoUpdateAnimBg="0"/>
      <p:bldP spid="2052" grpId="0" animBg="1" autoUpdateAnimBg="0"/>
      <p:bldP spid="2053" grpId="0" animBg="1" autoUpdateAnimBg="0"/>
      <p:bldP spid="2054" grpId="0" animBg="1" autoUpdateAnimBg="0"/>
      <p:bldP spid="2055" grpId="0" animBg="1" autoUpdateAnimBg="0"/>
      <p:bldP spid="2057" grpId="0" animBg="1" autoUpdateAnimBg="0"/>
      <p:bldP spid="206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133600" y="304800"/>
            <a:ext cx="4800600" cy="3500438"/>
            <a:chOff x="1344" y="192"/>
            <a:chExt cx="3024" cy="2205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44" y="192"/>
              <a:ext cx="3024" cy="2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2688" y="1632"/>
              <a:ext cx="91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Arial" charset="0"/>
                </a:rPr>
                <a:t>and</a:t>
              </a:r>
            </a:p>
          </p:txBody>
        </p:sp>
      </p:grp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If we multiply a function by a non-zero real number it has the affect of either stretching or compressing the function because it causes the function value (the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y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value) to be multiplied by that number.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5943600"/>
            <a:ext cx="8534400" cy="8223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CCFF"/>
                </a:solidFill>
                <a:latin typeface="Arial" charset="0"/>
              </a:rPr>
              <a:t>Let's try some functions from our library of functions multiplied by non-zero real numbers to see this.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5213350"/>
            <a:ext cx="234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3600" b="1">
                <a:solidFill>
                  <a:srgbClr val="CC0000"/>
                </a:solidFill>
                <a:latin typeface="Arial" charset="0"/>
              </a:rPr>
              <a:t>DILATION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tion" r:id="rId3" imgW="596880" imgH="253800" progId="">
                  <p:embed/>
                </p:oleObj>
              </mc:Choice>
              <mc:Fallback>
                <p:oleObj name="Equation" r:id="rId3" imgW="59688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7160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629400" y="2133600"/>
            <a:ext cx="2514600" cy="423227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any real number GREATER THAN 1,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stretched 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dilated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by a factor of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.  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990600"/>
            <a:ext cx="3810000" cy="34702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976313"/>
            <a:ext cx="3962400" cy="360838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143000" y="1219200"/>
          <a:ext cx="12017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8" imgW="596880" imgH="253800" progId="">
                  <p:embed/>
                </p:oleObj>
              </mc:Choice>
              <mc:Fallback>
                <p:oleObj name="Equation" r:id="rId8" imgW="596880" imgH="2538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1201738" cy="511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676400" y="381000"/>
          <a:ext cx="17287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tion" r:id="rId10" imgW="761760" imgH="253800" progId="">
                  <p:embed/>
                </p:oleObj>
              </mc:Choice>
              <mc:Fallback>
                <p:oleObj name="Equation" r:id="rId10" imgW="76176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"/>
                        <a:ext cx="1728788" cy="5762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3962400" y="457200"/>
          <a:ext cx="1543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12" imgW="761760" imgH="253800" progId="">
                  <p:embed/>
                </p:oleObj>
              </mc:Choice>
              <mc:Fallback>
                <p:oleObj name="Equation" r:id="rId12" imgW="761760" imgH="2538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57200"/>
                        <a:ext cx="1543050" cy="5143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2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5240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4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" y="2057400"/>
            <a:ext cx="2819400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2 times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28600" y="2057400"/>
            <a:ext cx="2819400" cy="26479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(green)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4 times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 autoUpdateAnimBg="0"/>
      <p:bldP spid="11275" grpId="0" autoUpdateAnimBg="0"/>
      <p:bldP spid="11276" grpId="0" animBg="1" autoUpdateAnimBg="0"/>
      <p:bldP spid="11277" grpId="0" animBg="1" autoUpdateAnimBg="0"/>
      <p:bldP spid="1127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" imgW="596880" imgH="253800" progId="">
                  <p:embed/>
                </p:oleObj>
              </mc:Choice>
              <mc:Fallback>
                <p:oleObj name="Equation" r:id="rId3" imgW="596880" imgH="2538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7160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29400" y="990600"/>
            <a:ext cx="2286000" cy="356393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sz="2800" b="1" i="1">
                <a:solidFill>
                  <a:srgbClr val="FFFF00"/>
                </a:solidFill>
              </a:rPr>
              <a:t>a</a:t>
            </a:r>
            <a:r>
              <a:rPr lang="en-US" b="1" i="1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is 0 &lt; </a:t>
            </a:r>
            <a:r>
              <a:rPr lang="en-US" sz="2800" b="1" i="1">
                <a:solidFill>
                  <a:srgbClr val="FFFF00"/>
                </a:solidFill>
              </a:rPr>
              <a:t>a</a:t>
            </a:r>
            <a:r>
              <a:rPr lang="en-US" b="1">
                <a:solidFill>
                  <a:srgbClr val="FFFF00"/>
                </a:solidFill>
                <a:latin typeface="Arial" charset="0"/>
              </a:rPr>
              <a:t> &lt; 1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,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compressed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>
                <a:solidFill>
                  <a:srgbClr val="FFCCFF"/>
                </a:solidFill>
                <a:latin typeface="Arial" charset="0"/>
              </a:rPr>
              <a:t>or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dilated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by a factor of </a:t>
            </a:r>
            <a:r>
              <a:rPr lang="en-US" sz="2800" b="1" i="1">
                <a:solidFill>
                  <a:srgbClr val="FFCCFF"/>
                </a:solidFill>
              </a:rPr>
              <a:t>a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.  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79638" y="1254125"/>
            <a:ext cx="3611562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101600" y="3246438"/>
            <a:ext cx="4495800" cy="15525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1/2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33600" y="1219200"/>
            <a:ext cx="3687763" cy="33591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84138" y="3262313"/>
            <a:ext cx="4495800" cy="1552575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for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graph, the new (green)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1/4 as much as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724400" y="2819400"/>
          <a:ext cx="169703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8" imgW="838080" imgH="393480" progId="">
                  <p:embed/>
                </p:oleObj>
              </mc:Choice>
              <mc:Fallback>
                <p:oleObj name="Equation" r:id="rId8" imgW="838080" imgH="3934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19400"/>
                        <a:ext cx="1697038" cy="7985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81000" y="152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if the value of </a:t>
            </a:r>
            <a:r>
              <a:rPr lang="en-US" sz="2800" b="1" i="1">
                <a:solidFill>
                  <a:srgbClr val="800080"/>
                </a:solidFill>
              </a:rPr>
              <a:t>a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was positive but less than 1?</a:t>
            </a:r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143000" y="762000"/>
          <a:ext cx="12017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10" imgW="596880" imgH="253800" progId="">
                  <p:embed/>
                </p:oleObj>
              </mc:Choice>
              <mc:Fallback>
                <p:oleObj name="Equation" r:id="rId10" imgW="59688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1201738" cy="511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228600" y="1524000"/>
          <a:ext cx="1900238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12" imgW="838080" imgH="393480" progId="">
                  <p:embed/>
                </p:oleObj>
              </mc:Choice>
              <mc:Fallback>
                <p:oleObj name="Equation" r:id="rId12" imgW="838080" imgH="39348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1900238" cy="8937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5240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1/4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1/2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  <p:bldP spid="10257" grpId="0" animBg="1" autoUpdateAnimBg="0"/>
      <p:bldP spid="10259" grpId="0" animBg="1" autoUpdateAnimBg="0"/>
      <p:bldP spid="10253" grpId="0" animBg="1" autoUpdateAnimBg="0"/>
      <p:bldP spid="1024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953000" y="5029200"/>
          <a:ext cx="171608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" imgW="596880" imgH="253800" progId="">
                  <p:embed/>
                </p:oleObj>
              </mc:Choice>
              <mc:Fallback>
                <p:oleObj name="Equation" r:id="rId3" imgW="59688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716088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629400" y="990600"/>
            <a:ext cx="2286000" cy="41116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-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is a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reflection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about the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-axis of the graph of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).  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(The new graph is obtained by "flipping“ or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reflecting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 the function over the </a:t>
            </a:r>
            <a:r>
              <a:rPr lang="en-US" sz="2000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-axis)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1430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81000" y="1524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if the value of </a:t>
            </a:r>
            <a:r>
              <a:rPr lang="en-US" sz="2800" b="1" i="1">
                <a:solidFill>
                  <a:srgbClr val="800080"/>
                </a:solidFill>
              </a:rPr>
              <a:t>a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was negative?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2590800" y="57912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-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 </a:t>
            </a:r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1143000"/>
            <a:ext cx="3611563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611563" y="4003675"/>
          <a:ext cx="18145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7" imgW="799920" imgH="253800" progId="">
                  <p:embed/>
                </p:oleObj>
              </mc:Choice>
              <mc:Fallback>
                <p:oleObj name="Equation" r:id="rId7" imgW="799920" imgH="2538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4003675"/>
                        <a:ext cx="1814512" cy="5778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154363" y="879475"/>
          <a:ext cx="120173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9" imgW="596880" imgH="253800" progId="">
                  <p:embed/>
                </p:oleObj>
              </mc:Choice>
              <mc:Fallback>
                <p:oleObj name="Equation" r:id="rId9" imgW="596880" imgH="253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879475"/>
                        <a:ext cx="1201737" cy="511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12713" y="1600200"/>
            <a:ext cx="2478087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new (red) graph has a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the negative of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y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771775" y="2786063"/>
            <a:ext cx="3857625" cy="4762"/>
          </a:xfrm>
          <a:prstGeom prst="line">
            <a:avLst/>
          </a:prstGeom>
          <a:noFill/>
          <a:ln w="38100">
            <a:solidFill>
              <a:srgbClr val="3399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27" grpId="0" autoUpdateAnimBg="0"/>
      <p:bldP spid="13319" grpId="0" animBg="1" autoUpdateAnimBg="0"/>
      <p:bldP spid="133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600200"/>
            <a:ext cx="376396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050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935538" y="5065713"/>
          <a:ext cx="17526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4" imgW="609480" imgH="228600" progId="">
                  <p:embed/>
                </p:oleObj>
              </mc:Choice>
              <mc:Fallback>
                <p:oleObj name="Equation" r:id="rId4" imgW="609480" imgH="2286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538" y="5065713"/>
                        <a:ext cx="17526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There is one last transformation we want to look at.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1288" y="1600200"/>
            <a:ext cx="2449512" cy="26479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Notice any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 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on the new (red) graph has an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 that is the negative of the original (blue) graph's </a:t>
            </a:r>
            <a:r>
              <a:rPr lang="en-US" i="1">
                <a:solidFill>
                  <a:schemeClr val="bg1"/>
                </a:solidFill>
                <a:latin typeface="Arial" charset="0"/>
              </a:rPr>
              <a:t>x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 value.</a:t>
            </a: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1447800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953000" y="990600"/>
          <a:ext cx="12271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7" imgW="609480" imgH="228600" progId="">
                  <p:embed/>
                </p:oleObj>
              </mc:Choice>
              <mc:Fallback>
                <p:oleObj name="Equation" r:id="rId7" imgW="609480" imgH="22860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90600"/>
                        <a:ext cx="1227138" cy="4587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2590800" y="914400"/>
          <a:ext cx="20732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9" imgW="914400" imgH="241200" progId="">
                  <p:embed/>
                </p:oleObj>
              </mc:Choice>
              <mc:Fallback>
                <p:oleObj name="Equation" r:id="rId9" imgW="914400" imgH="2412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914400"/>
                        <a:ext cx="2073275" cy="5492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5791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(-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) look like? (This means we are going to take the negative of 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 before putting in the function)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624388" y="604838"/>
            <a:ext cx="0" cy="4876800"/>
          </a:xfrm>
          <a:prstGeom prst="line">
            <a:avLst/>
          </a:prstGeom>
          <a:noFill/>
          <a:ln w="38100">
            <a:solidFill>
              <a:srgbClr val="339966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629400" y="990600"/>
            <a:ext cx="2286000" cy="411162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(-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is a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reflection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 about the </a:t>
            </a:r>
            <a:br>
              <a:rPr lang="en-US" b="1">
                <a:solidFill>
                  <a:srgbClr val="FFCCFF"/>
                </a:solidFill>
                <a:latin typeface="Arial" charset="0"/>
              </a:rPr>
            </a:br>
            <a:r>
              <a:rPr lang="en-US" b="1" i="1">
                <a:solidFill>
                  <a:srgbClr val="FFCCFF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-axis of the graph of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).  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(The new graph is obtained by "flipping“ or </a:t>
            </a:r>
            <a:r>
              <a:rPr lang="en-US" sz="2000" b="1">
                <a:solidFill>
                  <a:srgbClr val="CC0000"/>
                </a:solidFill>
                <a:latin typeface="Arial" charset="0"/>
              </a:rPr>
              <a:t>reflecting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 the function over the </a:t>
            </a:r>
            <a:r>
              <a:rPr lang="en-US" sz="2000" b="1" i="1">
                <a:solidFill>
                  <a:srgbClr val="FFCCFF"/>
                </a:solidFill>
                <a:latin typeface="Arial" charset="0"/>
              </a:rPr>
              <a:t>y</a:t>
            </a:r>
            <a:r>
              <a:rPr lang="en-US" sz="2000" b="1">
                <a:solidFill>
                  <a:srgbClr val="FFCCFF"/>
                </a:solidFill>
                <a:latin typeface="Arial" charset="0"/>
              </a:rPr>
              <a:t>-axis)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 autoUpdateAnimBg="0"/>
      <p:bldP spid="15367" grpId="0" autoUpdateAnimBg="0"/>
      <p:bldP spid="15374" grpId="0" animBg="1"/>
      <p:bldP spid="1536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143000" y="29718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CCFF"/>
                </a:solidFill>
                <a:latin typeface="Arial" charset="0"/>
              </a:rPr>
              <a:t>Summary of Transformations So Far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133600" y="3962400"/>
          <a:ext cx="3886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863280" imgH="215640" progId="">
                  <p:embed/>
                </p:oleObj>
              </mc:Choice>
              <mc:Fallback>
                <p:oleObj name="Equation" r:id="rId3" imgW="863280" imgH="215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62400"/>
                        <a:ext cx="38862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295400" y="5791200"/>
            <a:ext cx="50292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translation of </a:t>
            </a:r>
            <a:r>
              <a:rPr lang="en-US" i="1">
                <a:latin typeface="Arial" charset="0"/>
              </a:rPr>
              <a:t>h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(opposite sign of number with the 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3352800" y="4800600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867400" y="3933825"/>
            <a:ext cx="936625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439150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&gt; 1, then vertical dilation or stretch by a factor of</a:t>
            </a:r>
            <a:r>
              <a:rPr lang="en-US" i="1"/>
              <a:t> 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651500" y="3429000"/>
            <a:ext cx="34925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vertical translation of </a:t>
            </a:r>
            <a:r>
              <a:rPr lang="en-US" i="1">
                <a:latin typeface="Arial" charset="0"/>
              </a:rPr>
              <a:t>k</a:t>
            </a:r>
            <a:endParaRPr lang="en-US">
              <a:latin typeface="Arial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692275" y="1628775"/>
            <a:ext cx="669925" cy="2562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04800" y="1905000"/>
            <a:ext cx="8515350" cy="4572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0 &lt; </a:t>
            </a:r>
            <a:r>
              <a:rPr lang="en-US" i="1"/>
              <a:t>a</a:t>
            </a:r>
            <a:r>
              <a:rPr lang="en-US"/>
              <a:t> &lt; 1, then vertical dilation or compression by a factor of </a:t>
            </a:r>
            <a:r>
              <a:rPr lang="en-US" i="1"/>
              <a:t>a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403350" y="2420938"/>
            <a:ext cx="958850" cy="1770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629400" y="4724400"/>
            <a:ext cx="22860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(-</a:t>
            </a:r>
            <a:r>
              <a:rPr lang="en-US" i="1"/>
              <a:t>x</a:t>
            </a:r>
            <a:r>
              <a:rPr lang="en-US"/>
              <a:t>) reflection about </a:t>
            </a:r>
            <a:r>
              <a:rPr lang="en-US" i="1"/>
              <a:t>y-</a:t>
            </a:r>
            <a:r>
              <a:rPr lang="en-US"/>
              <a:t>axis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95288" y="76200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Do reflections BEFORE vertical and horizontal translations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04800" y="2590800"/>
            <a:ext cx="5638800" cy="8223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&lt; 0, then reflection about the </a:t>
            </a:r>
            <a:r>
              <a:rPr lang="en-US" i="1"/>
              <a:t>x</a:t>
            </a:r>
            <a:r>
              <a:rPr lang="en-US"/>
              <a:t>-axis </a:t>
            </a:r>
            <a:br>
              <a:rPr lang="en-US"/>
            </a:br>
            <a:r>
              <a:rPr lang="en-US"/>
              <a:t>(as well as being dilated by a factor of </a:t>
            </a:r>
            <a:r>
              <a:rPr lang="en-US" i="1"/>
              <a:t>a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40" grpId="0" animBg="1" autoUpdateAnimBg="0"/>
      <p:bldP spid="14341" grpId="0" animBg="1"/>
      <p:bldP spid="14343" grpId="0" animBg="1"/>
      <p:bldP spid="14344" grpId="0" animBg="1" autoUpdateAnimBg="0"/>
      <p:bldP spid="14342" grpId="0" animBg="1" autoUpdateAnimBg="0"/>
      <p:bldP spid="14347" grpId="0" animBg="1"/>
      <p:bldP spid="14345" grpId="0" animBg="1" autoUpdateAnimBg="0"/>
      <p:bldP spid="14348" grpId="0" animBg="1"/>
      <p:bldP spid="14350" grpId="0" animBg="1" autoUpdateAnimBg="0"/>
      <p:bldP spid="1434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2362200" y="3733800"/>
            <a:ext cx="304800" cy="228600"/>
          </a:xfrm>
          <a:prstGeom prst="roundRect">
            <a:avLst>
              <a:gd name="adj" fmla="val 16667"/>
            </a:avLst>
          </a:prstGeom>
          <a:solidFill>
            <a:srgbClr val="00CC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2590800" y="3962400"/>
            <a:ext cx="762000" cy="304800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3290888" y="3657600"/>
            <a:ext cx="533400" cy="381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409575" y="3411538"/>
            <a:ext cx="6553200" cy="863600"/>
            <a:chOff x="480" y="64"/>
            <a:chExt cx="4128" cy="544"/>
          </a:xfrm>
        </p:grpSpPr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480" y="192"/>
              <a:ext cx="4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Graph                                   using transformations</a:t>
              </a:r>
            </a:p>
          </p:txBody>
        </p:sp>
        <p:graphicFrame>
          <p:nvGraphicFramePr>
            <p:cNvPr id="16387" name="Object 3"/>
            <p:cNvGraphicFramePr>
              <a:graphicFrameLocks noChangeAspect="1"/>
            </p:cNvGraphicFramePr>
            <p:nvPr/>
          </p:nvGraphicFramePr>
          <p:xfrm>
            <a:off x="1104" y="64"/>
            <a:ext cx="1492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3" name="Equation" r:id="rId3" imgW="1079280" imgH="393480" progId="">
                    <p:embed/>
                  </p:oleObj>
                </mc:Choice>
                <mc:Fallback>
                  <p:oleObj name="Equation" r:id="rId3" imgW="1079280" imgH="393480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64"/>
                          <a:ext cx="1492" cy="5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152400" y="0"/>
            <a:ext cx="7772400" cy="1033463"/>
            <a:chOff x="96" y="0"/>
            <a:chExt cx="4896" cy="651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96" y="133"/>
              <a:ext cx="489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We know what the graph would look like if it was</a:t>
              </a:r>
              <a:br>
                <a:rPr lang="en-US"/>
              </a:br>
              <a:r>
                <a:rPr lang="en-US"/>
                <a:t>from our library of functions. </a:t>
              </a:r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4032" y="0"/>
            <a:ext cx="808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4" name="Equation" r:id="rId5" imgW="583920" imgH="393480" progId="">
                    <p:embed/>
                  </p:oleObj>
                </mc:Choice>
                <mc:Fallback>
                  <p:oleObj name="Equation" r:id="rId5" imgW="583920" imgH="39348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" y="0"/>
                          <a:ext cx="808" cy="5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1143000"/>
            <a:ext cx="17065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038600" y="3048000"/>
            <a:ext cx="1676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moves up 1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362200" y="4724400"/>
            <a:ext cx="1981200" cy="4572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moves right 2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57200" y="4267200"/>
            <a:ext cx="1371600" cy="118745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reflects about the </a:t>
            </a:r>
            <a:r>
              <a:rPr lang="en-US" i="1">
                <a:solidFill>
                  <a:schemeClr val="tx2"/>
                </a:solidFill>
              </a:rPr>
              <a:t>x</a:t>
            </a:r>
            <a:r>
              <a:rPr lang="en-US">
                <a:solidFill>
                  <a:schemeClr val="tx2"/>
                </a:solidFill>
              </a:rPr>
              <a:t> -axis</a:t>
            </a:r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1219200"/>
            <a:ext cx="16764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1219200"/>
            <a:ext cx="1752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1219200"/>
            <a:ext cx="17526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81600" y="4114800"/>
            <a:ext cx="2895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1" grpId="0" animBg="1"/>
      <p:bldP spid="16399" grpId="0" animBg="1"/>
      <p:bldP spid="16395" grpId="0" animBg="1"/>
      <p:bldP spid="16394" grpId="0" animBg="1" autoUpdateAnimBg="0"/>
      <p:bldP spid="16398" grpId="0" animBg="1" autoUpdateAnimBg="0"/>
      <p:bldP spid="1640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55650" y="2997200"/>
            <a:ext cx="1219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There is one more Transformation we need to know.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04975" y="3476625"/>
          <a:ext cx="47434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3" imgW="1054080" imgH="431640" progId="">
                  <p:embed/>
                </p:oleObj>
              </mc:Choice>
              <mc:Fallback>
                <p:oleObj name="Equation" r:id="rId3" imgW="1054080" imgH="4316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3476625"/>
                        <a:ext cx="474345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5516563"/>
            <a:ext cx="50292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translation of </a:t>
            </a:r>
            <a:r>
              <a:rPr lang="en-US" i="1">
                <a:latin typeface="Arial" charset="0"/>
              </a:rPr>
              <a:t>h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(opposite sign of number with the 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2987675" y="4292600"/>
            <a:ext cx="13684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6372225" y="3860800"/>
            <a:ext cx="936625" cy="401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1000" y="1219200"/>
            <a:ext cx="8439150" cy="4572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&gt; 1, then vertical dilation or stretch by a factor of</a:t>
            </a:r>
            <a:r>
              <a:rPr lang="en-US" i="1"/>
              <a:t> a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651500" y="3429000"/>
            <a:ext cx="34925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vertical translation of </a:t>
            </a:r>
            <a:r>
              <a:rPr lang="en-US" i="1">
                <a:latin typeface="Arial" charset="0"/>
              </a:rPr>
              <a:t>k</a:t>
            </a:r>
            <a:endParaRPr lang="en-US">
              <a:latin typeface="Arial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692275" y="1628775"/>
            <a:ext cx="358775" cy="2520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" y="1905000"/>
            <a:ext cx="8515350" cy="4572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0 &lt; </a:t>
            </a:r>
            <a:r>
              <a:rPr lang="en-US" i="1"/>
              <a:t>a</a:t>
            </a:r>
            <a:r>
              <a:rPr lang="en-US"/>
              <a:t> &lt; 1, then vertical dilation or compression by a factor of </a:t>
            </a:r>
            <a:r>
              <a:rPr lang="en-US" i="1"/>
              <a:t>a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1403350" y="2420938"/>
            <a:ext cx="576263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629400" y="4724400"/>
            <a:ext cx="22860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r>
              <a:rPr lang="en-US" i="1"/>
              <a:t>f</a:t>
            </a:r>
            <a:r>
              <a:rPr lang="en-US"/>
              <a:t>(-</a:t>
            </a:r>
            <a:r>
              <a:rPr lang="en-US" i="1"/>
              <a:t>x</a:t>
            </a:r>
            <a:r>
              <a:rPr lang="en-US"/>
              <a:t>) reflection about </a:t>
            </a:r>
            <a:r>
              <a:rPr lang="en-US" i="1"/>
              <a:t>y-</a:t>
            </a:r>
            <a:r>
              <a:rPr lang="en-US"/>
              <a:t>axis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95288" y="762000"/>
            <a:ext cx="8748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Do reflections BEFORE vertical and horizontal translations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04800" y="2590800"/>
            <a:ext cx="5638800" cy="822325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If </a:t>
            </a:r>
            <a:r>
              <a:rPr lang="en-US" i="1"/>
              <a:t>a</a:t>
            </a:r>
            <a:r>
              <a:rPr lang="en-US"/>
              <a:t> &lt; 0, then reflection about the </a:t>
            </a:r>
            <a:r>
              <a:rPr lang="en-US" i="1"/>
              <a:t>x</a:t>
            </a:r>
            <a:r>
              <a:rPr lang="en-US"/>
              <a:t>-axis </a:t>
            </a:r>
            <a:br>
              <a:rPr lang="en-US"/>
            </a:br>
            <a:r>
              <a:rPr lang="en-US"/>
              <a:t>(as well as being dilated by a factor of </a:t>
            </a:r>
            <a:r>
              <a:rPr lang="en-US" i="1"/>
              <a:t>a</a:t>
            </a:r>
            <a:r>
              <a:rPr lang="en-US"/>
              <a:t>)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 flipV="1">
            <a:off x="4284663" y="5084763"/>
            <a:ext cx="2663825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651500" y="6021388"/>
            <a:ext cx="3492500" cy="822325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dilation by a factor of </a:t>
            </a:r>
            <a:r>
              <a:rPr lang="en-US" i="1">
                <a:latin typeface="Arial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animBg="1"/>
      <p:bldP spid="1947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63713" y="260350"/>
            <a:ext cx="5184775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CCFF"/>
                </a:solidFill>
                <a:latin typeface="Arial" charset="0"/>
              </a:rPr>
              <a:t>Vertical Dilation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95288" y="1341438"/>
            <a:ext cx="87487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Now complete the Changes of Scale and Origin for Graphs Booklet to explore this idea further and to consolidate all graphical transformations. </a:t>
            </a:r>
          </a:p>
        </p:txBody>
      </p:sp>
      <p:pic>
        <p:nvPicPr>
          <p:cNvPr id="20498" name="Picture 18" descr="captain_xtc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565400"/>
            <a:ext cx="3298825" cy="414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208962" cy="646331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CCFF"/>
                </a:solidFill>
                <a:latin typeface="Arial" charset="0"/>
              </a:rPr>
              <a:t>A General Form for Transformations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050769"/>
              </p:ext>
            </p:extLst>
          </p:nvPr>
        </p:nvGraphicFramePr>
        <p:xfrm>
          <a:off x="1475656" y="2204864"/>
          <a:ext cx="3886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863280" imgH="215640" progId="">
                  <p:embed/>
                </p:oleObj>
              </mc:Choice>
              <mc:Fallback>
                <p:oleObj name="Equation" r:id="rId3" imgW="863280" imgH="215640" progId="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04864"/>
                        <a:ext cx="38862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7456" y="4033664"/>
            <a:ext cx="50292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horizontal translation of </a:t>
            </a:r>
            <a:r>
              <a:rPr lang="en-US" i="1">
                <a:latin typeface="Arial" charset="0"/>
              </a:rPr>
              <a:t>h</a:t>
            </a:r>
            <a:r>
              <a:rPr lang="en-US">
                <a:latin typeface="Arial" charset="0"/>
              </a:rPr>
              <a:t> 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(opposite sign of number with the </a:t>
            </a:r>
            <a:r>
              <a:rPr lang="en-US" i="1">
                <a:latin typeface="Arial" charset="0"/>
              </a:rPr>
              <a:t>x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694856" y="3043064"/>
            <a:ext cx="609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5209456" y="2176289"/>
            <a:ext cx="936625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144973" y="1026541"/>
            <a:ext cx="3492500" cy="1015663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Arial" charset="0"/>
              </a:rPr>
              <a:t>vertical translation of </a:t>
            </a:r>
            <a:r>
              <a:rPr lang="en-US" i="1" dirty="0">
                <a:latin typeface="Arial" charset="0"/>
              </a:rPr>
              <a:t>k</a:t>
            </a:r>
          </a:p>
          <a:p>
            <a:pPr algn="ctr">
              <a:spcBef>
                <a:spcPct val="50000"/>
              </a:spcBef>
            </a:pPr>
            <a:r>
              <a:rPr lang="en-US" i="1" dirty="0">
                <a:latin typeface="Arial" charset="0"/>
              </a:rPr>
              <a:t>(same sign as k)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52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 autoUpdateAnimBg="0"/>
      <p:bldP spid="14341" grpId="0" animBg="1"/>
      <p:bldP spid="14343" grpId="0" animBg="1"/>
      <p:bldP spid="14342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4648200" y="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79248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800" b="1">
                <a:latin typeface="Arial" charset="0"/>
              </a:rPr>
              <a:t>Acknowledgement</a:t>
            </a:r>
          </a:p>
          <a:p>
            <a:endParaRPr lang="en-AU" sz="1800" b="1">
              <a:latin typeface="Arial" charset="0"/>
            </a:endParaRPr>
          </a:p>
          <a:p>
            <a:r>
              <a:rPr lang="en-AU" sz="1800">
                <a:latin typeface="Arial" charset="0"/>
              </a:rPr>
              <a:t>I wish to thank Shawna Haider from Salt Lake Community College, Utah USA for her hard work in creating this PowerPoint.</a:t>
            </a: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  <a:hlinkClick r:id="rId2"/>
              </a:rPr>
              <a:t>www.slcc.edu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Shawna has kindly given permission for this resource to be downloaded from </a:t>
            </a:r>
            <a:r>
              <a:rPr lang="en-AU" sz="1800">
                <a:latin typeface="Arial" charset="0"/>
                <a:hlinkClick r:id="rId3"/>
              </a:rPr>
              <a:t>www.mathxtc.com</a:t>
            </a:r>
            <a:r>
              <a:rPr lang="en-AU" sz="1800">
                <a:latin typeface="Arial" charset="0"/>
              </a:rPr>
              <a:t> and for it to be modified to suit the Western Australian Mathematics Curriculum. </a:t>
            </a: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  <a:p>
            <a:r>
              <a:rPr lang="en-AU" sz="1800">
                <a:latin typeface="Arial" charset="0"/>
              </a:rPr>
              <a:t>Stephen Corcoran</a:t>
            </a:r>
          </a:p>
          <a:p>
            <a:r>
              <a:rPr lang="en-AU" sz="1800">
                <a:latin typeface="Arial" charset="0"/>
              </a:rPr>
              <a:t>Head of Mathematics</a:t>
            </a:r>
          </a:p>
          <a:p>
            <a:r>
              <a:rPr lang="en-AU" sz="1800">
                <a:latin typeface="Arial" charset="0"/>
              </a:rPr>
              <a:t>St Stephen’s School – Carramar</a:t>
            </a:r>
          </a:p>
          <a:p>
            <a:r>
              <a:rPr lang="en-AU" sz="1800">
                <a:latin typeface="Arial" charset="0"/>
                <a:hlinkClick r:id="rId4"/>
              </a:rPr>
              <a:t>www.ststephens.wa.edu.au</a:t>
            </a:r>
            <a:endParaRPr lang="en-AU" sz="1800">
              <a:latin typeface="Arial" charset="0"/>
            </a:endParaRPr>
          </a:p>
          <a:p>
            <a:endParaRPr lang="en-AU" sz="1800">
              <a:latin typeface="Arial" charset="0"/>
            </a:endParaRPr>
          </a:p>
        </p:txBody>
      </p:sp>
      <p:pic>
        <p:nvPicPr>
          <p:cNvPr id="17414" name="Picture 6" descr="MathXTCSignatu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3962400"/>
            <a:ext cx="1371600" cy="395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70300" y="0"/>
            <a:ext cx="5473700" cy="5191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FF"/>
                </a:solidFill>
                <a:latin typeface="Arial Black" pitchFamily="34" charset="0"/>
              </a:rPr>
              <a:t>VERTICAL TRANSLATIONS</a:t>
            </a:r>
          </a:p>
        </p:txBody>
      </p:sp>
      <p:grpSp>
        <p:nvGrpSpPr>
          <p:cNvPr id="4" name="Group 148"/>
          <p:cNvGrpSpPr>
            <a:grpSpLocks/>
          </p:cNvGrpSpPr>
          <p:nvPr/>
        </p:nvGrpSpPr>
        <p:grpSpPr bwMode="auto">
          <a:xfrm>
            <a:off x="1908175" y="914400"/>
            <a:ext cx="4416425" cy="4413820"/>
            <a:chOff x="1202" y="576"/>
            <a:chExt cx="2782" cy="2770"/>
          </a:xfrm>
        </p:grpSpPr>
        <p:sp>
          <p:nvSpPr>
            <p:cNvPr id="3204" name="Text Box 132"/>
            <p:cNvSpPr txBox="1">
              <a:spLocks noChangeArrowheads="1"/>
            </p:cNvSpPr>
            <p:nvPr/>
          </p:nvSpPr>
          <p:spPr bwMode="auto">
            <a:xfrm>
              <a:off x="1202" y="3058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Above is the graph of</a:t>
              </a:r>
              <a:r>
                <a:rPr lang="en-US" dirty="0"/>
                <a:t>  </a:t>
              </a:r>
            </a:p>
          </p:txBody>
        </p:sp>
        <p:graphicFrame>
          <p:nvGraphicFramePr>
            <p:cNvPr id="3205" name="Object 133"/>
            <p:cNvGraphicFramePr>
              <a:graphicFrameLocks noChangeAspect="1"/>
            </p:cNvGraphicFramePr>
            <p:nvPr/>
          </p:nvGraphicFramePr>
          <p:xfrm>
            <a:off x="3152" y="3013"/>
            <a:ext cx="816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81" name="Equation" r:id="rId3" imgW="609480" imgH="228600" progId="">
                    <p:embed/>
                  </p:oleObj>
                </mc:Choice>
                <mc:Fallback>
                  <p:oleObj name="Equation" r:id="rId3" imgW="609480" imgH="228600" progId="">
                    <p:embed/>
                    <p:pic>
                      <p:nvPicPr>
                        <p:cNvPr id="0" name="Object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2" y="3013"/>
                          <a:ext cx="816" cy="3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07" name="Picture 13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4" y="576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08" name="Text Box 136"/>
          <p:cNvSpPr txBox="1">
            <a:spLocks noChangeArrowheads="1"/>
          </p:cNvSpPr>
          <p:nvPr/>
        </p:nvSpPr>
        <p:spPr bwMode="auto">
          <a:xfrm>
            <a:off x="0" y="530120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if we wanted to shift the graph up by 1? </a:t>
            </a:r>
          </a:p>
        </p:txBody>
      </p:sp>
      <p:pic>
        <p:nvPicPr>
          <p:cNvPr id="3209" name="Picture 1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914400"/>
            <a:ext cx="4343400" cy="39560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13" name="Object 141"/>
          <p:cNvGraphicFramePr>
            <a:graphicFrameLocks noChangeAspect="1"/>
          </p:cNvGraphicFramePr>
          <p:nvPr/>
        </p:nvGraphicFramePr>
        <p:xfrm>
          <a:off x="1371600" y="990601"/>
          <a:ext cx="1317821" cy="494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7" imgW="609480" imgH="228600" progId="">
                  <p:embed/>
                </p:oleObj>
              </mc:Choice>
              <mc:Fallback>
                <p:oleObj name="Equation" r:id="rId7" imgW="609480" imgH="228600" progId="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90601"/>
                        <a:ext cx="1317821" cy="49418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8" name="Text Box 146"/>
          <p:cNvSpPr txBox="1">
            <a:spLocks noChangeArrowheads="1"/>
          </p:cNvSpPr>
          <p:nvPr/>
        </p:nvSpPr>
        <p:spPr bwMode="auto">
          <a:xfrm>
            <a:off x="6324600" y="1143000"/>
            <a:ext cx="2514600" cy="304698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As you can see, a number added to a function will cause a vertical shift or </a:t>
            </a:r>
            <a:r>
              <a:rPr lang="en-US" b="1" dirty="0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in the function.</a:t>
            </a: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495675" y="240030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187624" y="476672"/>
          <a:ext cx="18762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9" imgW="850680" imgH="228600" progId="Equation.DSMT4">
                  <p:embed/>
                </p:oleObj>
              </mc:Choice>
              <mc:Fallback>
                <p:oleObj name="Equation" r:id="rId9" imgW="850680" imgH="228600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76672"/>
                        <a:ext cx="187620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48"/>
          <p:cNvGraphicFramePr>
            <a:graphicFrameLocks noChangeAspect="1"/>
          </p:cNvGraphicFramePr>
          <p:nvPr/>
        </p:nvGraphicFramePr>
        <p:xfrm>
          <a:off x="3563888" y="548680"/>
          <a:ext cx="4776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11" imgW="2247840" imgH="203040" progId="Equation.DSMT4">
                  <p:embed/>
                </p:oleObj>
              </mc:Choice>
              <mc:Fallback>
                <p:oleObj name="Equation" r:id="rId11" imgW="2247840" imgH="203040" progId="Equation.DSMT4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48680"/>
                        <a:ext cx="47767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36"/>
          <p:cNvSpPr txBox="1">
            <a:spLocks noChangeArrowheads="1"/>
          </p:cNvSpPr>
          <p:nvPr/>
        </p:nvSpPr>
        <p:spPr bwMode="auto">
          <a:xfrm>
            <a:off x="0" y="594928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the point (-1, 1) ; (0, 0) ; and (1, 1)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79512" y="371703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79512" y="1988840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 Box 146"/>
          <p:cNvSpPr txBox="1">
            <a:spLocks noChangeArrowheads="1"/>
          </p:cNvSpPr>
          <p:nvPr/>
        </p:nvSpPr>
        <p:spPr bwMode="auto">
          <a:xfrm>
            <a:off x="6372200" y="4293096"/>
            <a:ext cx="2771800" cy="830997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Only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y-values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are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208" grpId="0" autoUpdateAnimBg="0"/>
      <p:bldP spid="3218" grpId="0" animBg="1" autoUpdateAnimBg="0"/>
      <p:bldP spid="21" grpId="0" autoUpdateAnimBg="0"/>
      <p:bldP spid="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70300" y="0"/>
            <a:ext cx="5473700" cy="5191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CCFF"/>
                </a:solidFill>
                <a:latin typeface="Arial Black" pitchFamily="34" charset="0"/>
              </a:rPr>
              <a:t>VERTICAL TRANSLATIONS</a:t>
            </a:r>
          </a:p>
        </p:txBody>
      </p:sp>
      <p:grpSp>
        <p:nvGrpSpPr>
          <p:cNvPr id="3220" name="Group 148"/>
          <p:cNvGrpSpPr>
            <a:grpSpLocks/>
          </p:cNvGrpSpPr>
          <p:nvPr/>
        </p:nvGrpSpPr>
        <p:grpSpPr bwMode="auto">
          <a:xfrm>
            <a:off x="1835150" y="914400"/>
            <a:ext cx="4560888" cy="4386263"/>
            <a:chOff x="1156" y="576"/>
            <a:chExt cx="2873" cy="2763"/>
          </a:xfrm>
        </p:grpSpPr>
        <p:sp>
          <p:nvSpPr>
            <p:cNvPr id="3204" name="Text Box 132"/>
            <p:cNvSpPr txBox="1">
              <a:spLocks noChangeArrowheads="1"/>
            </p:cNvSpPr>
            <p:nvPr/>
          </p:nvSpPr>
          <p:spPr bwMode="auto">
            <a:xfrm>
              <a:off x="1156" y="3022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Above is the graph of</a:t>
              </a:r>
              <a:r>
                <a:rPr lang="en-US" dirty="0"/>
                <a:t>  </a:t>
              </a:r>
            </a:p>
          </p:txBody>
        </p:sp>
        <p:graphicFrame>
          <p:nvGraphicFramePr>
            <p:cNvPr id="3205" name="Object 133"/>
            <p:cNvGraphicFramePr>
              <a:graphicFrameLocks noChangeAspect="1"/>
            </p:cNvGraphicFramePr>
            <p:nvPr/>
          </p:nvGraphicFramePr>
          <p:xfrm>
            <a:off x="3061" y="2976"/>
            <a:ext cx="968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27" name="Equation" r:id="rId3" imgW="609480" imgH="228600" progId="">
                    <p:embed/>
                  </p:oleObj>
                </mc:Choice>
                <mc:Fallback>
                  <p:oleObj name="Equation" r:id="rId3" imgW="609480" imgH="228600" progId="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976"/>
                          <a:ext cx="968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07" name="Picture 13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4" y="576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214" name="Text Box 142"/>
          <p:cNvSpPr txBox="1">
            <a:spLocks noChangeArrowheads="1"/>
          </p:cNvSpPr>
          <p:nvPr/>
        </p:nvSpPr>
        <p:spPr bwMode="auto">
          <a:xfrm>
            <a:off x="0" y="5301208"/>
            <a:ext cx="9144000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if we wanted to shift the graph down by 3?</a:t>
            </a:r>
          </a:p>
        </p:txBody>
      </p:sp>
      <p:pic>
        <p:nvPicPr>
          <p:cNvPr id="3216" name="Picture 14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836712"/>
            <a:ext cx="4335463" cy="394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213" name="Object 141"/>
          <p:cNvGraphicFramePr>
            <a:graphicFrameLocks noChangeAspect="1"/>
          </p:cNvGraphicFramePr>
          <p:nvPr/>
        </p:nvGraphicFramePr>
        <p:xfrm>
          <a:off x="1371601" y="990601"/>
          <a:ext cx="1400200" cy="52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Equation" r:id="rId7" imgW="609480" imgH="228600" progId="">
                  <p:embed/>
                </p:oleObj>
              </mc:Choice>
              <mc:Fallback>
                <p:oleObj name="Equation" r:id="rId7" imgW="609480" imgH="22860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990601"/>
                        <a:ext cx="1400200" cy="5250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8" name="Text Box 146"/>
          <p:cNvSpPr txBox="1">
            <a:spLocks noChangeArrowheads="1"/>
          </p:cNvSpPr>
          <p:nvPr/>
        </p:nvSpPr>
        <p:spPr bwMode="auto">
          <a:xfrm>
            <a:off x="6324600" y="1143000"/>
            <a:ext cx="2514600" cy="3046988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As you can see, a number subtracted from a function will also cause a vertical shift or </a:t>
            </a:r>
            <a:r>
              <a:rPr lang="en-US" b="1" dirty="0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in the function.</a:t>
            </a:r>
          </a:p>
        </p:txBody>
      </p:sp>
      <p:sp>
        <p:nvSpPr>
          <p:cNvPr id="3219" name="Rectangle 147"/>
          <p:cNvSpPr>
            <a:spLocks noChangeArrowheads="1"/>
          </p:cNvSpPr>
          <p:nvPr/>
        </p:nvSpPr>
        <p:spPr bwMode="auto">
          <a:xfrm>
            <a:off x="3495675" y="240030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173163" y="476250"/>
          <a:ext cx="19050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8" imgW="863280" imgH="228600" progId="Equation.DSMT4">
                  <p:embed/>
                </p:oleObj>
              </mc:Choice>
              <mc:Fallback>
                <p:oleObj name="Equation" r:id="rId8" imgW="863280" imgH="228600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476250"/>
                        <a:ext cx="19050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8"/>
          <p:cNvGraphicFramePr>
            <a:graphicFrameLocks noChangeAspect="1"/>
          </p:cNvGraphicFramePr>
          <p:nvPr/>
        </p:nvGraphicFramePr>
        <p:xfrm>
          <a:off x="3536950" y="549275"/>
          <a:ext cx="48307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0" name="Equation" r:id="rId10" imgW="2273040" imgH="203040" progId="Equation.DSMT4">
                  <p:embed/>
                </p:oleObj>
              </mc:Choice>
              <mc:Fallback>
                <p:oleObj name="Equation" r:id="rId10" imgW="2273040" imgH="203040" progId="Equation.DSMT4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49275"/>
                        <a:ext cx="48307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36"/>
          <p:cNvSpPr txBox="1">
            <a:spLocks noChangeArrowheads="1"/>
          </p:cNvSpPr>
          <p:nvPr/>
        </p:nvSpPr>
        <p:spPr bwMode="auto">
          <a:xfrm>
            <a:off x="0" y="594928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the point (-1, 1) ; (0, 0) ; and (1, 1)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79512" y="371703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79512" y="1988840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Text Box 146"/>
          <p:cNvSpPr txBox="1">
            <a:spLocks noChangeArrowheads="1"/>
          </p:cNvSpPr>
          <p:nvPr/>
        </p:nvSpPr>
        <p:spPr bwMode="auto">
          <a:xfrm>
            <a:off x="6372200" y="4293096"/>
            <a:ext cx="2771800" cy="830997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Only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y-values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are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214" grpId="0" animBg="1" autoUpdateAnimBg="0"/>
      <p:bldP spid="3218" grpId="0" animBg="1" autoUpdateAnimBg="0"/>
      <p:bldP spid="21" grpId="0" autoUpdateAnimBg="0"/>
      <p:bldP spid="2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92512" y="0"/>
            <a:ext cx="5551488" cy="519113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CCFF"/>
                </a:solidFill>
                <a:latin typeface="Arial Black" pitchFamily="34" charset="0"/>
              </a:rPr>
              <a:t>VERTICAL TRANSLATIONS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7704" y="4725144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Above is the graph of</a:t>
            </a:r>
            <a:r>
              <a:rPr lang="en-US" dirty="0"/>
              <a:t>  </a:t>
            </a:r>
          </a:p>
        </p:txBody>
      </p:sp>
      <p:graphicFrame>
        <p:nvGraphicFramePr>
          <p:cNvPr id="21504" name="Object 0"/>
          <p:cNvGraphicFramePr>
            <a:graphicFrameLocks noChangeAspect="1"/>
          </p:cNvGraphicFramePr>
          <p:nvPr/>
        </p:nvGraphicFramePr>
        <p:xfrm>
          <a:off x="4932040" y="4653136"/>
          <a:ext cx="135375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596880" imgH="253800" progId="">
                  <p:embed/>
                </p:oleObj>
              </mc:Choice>
              <mc:Fallback>
                <p:oleObj name="Equation" r:id="rId3" imgW="596880" imgH="2538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653136"/>
                        <a:ext cx="135375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835696" y="5157192"/>
            <a:ext cx="417646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) + 2 look like?  </a:t>
            </a: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066800" y="533400"/>
          <a:ext cx="23336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5" imgW="1028520" imgH="253800" progId="">
                  <p:embed/>
                </p:oleObj>
              </mc:Choice>
              <mc:Fallback>
                <p:oleObj name="Equation" r:id="rId5" imgW="1028520" imgH="253800" progId="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2333625" cy="5762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324600" y="762000"/>
            <a:ext cx="2514600" cy="41084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CCFF"/>
                </a:solidFill>
                <a:latin typeface="Arial" charset="0"/>
              </a:rPr>
              <a:t>So the graph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+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k,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k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) but vertically shifted by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 k. 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 i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s positive it will shift up.  If </a:t>
            </a:r>
            <a:r>
              <a:rPr lang="en-US" b="1" i="1">
                <a:solidFill>
                  <a:srgbClr val="FFCCFF"/>
                </a:solidFill>
                <a:latin typeface="Arial" charset="0"/>
              </a:rPr>
              <a:t>k </a:t>
            </a:r>
            <a:r>
              <a:rPr lang="en-US" b="1">
                <a:solidFill>
                  <a:srgbClr val="FFCCFF"/>
                </a:solidFill>
                <a:latin typeface="Arial" charset="0"/>
              </a:rPr>
              <a:t>is negative it will shift down</a:t>
            </a:r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1219200"/>
            <a:ext cx="358140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1219200"/>
            <a:ext cx="3687763" cy="33575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33600" y="1219200"/>
            <a:ext cx="3611563" cy="32893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283968" y="4005064"/>
          <a:ext cx="20574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10" imgW="1015920" imgH="253800" progId="">
                  <p:embed/>
                </p:oleObj>
              </mc:Choice>
              <mc:Fallback>
                <p:oleObj name="Equation" r:id="rId10" imgW="1015920" imgH="253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005064"/>
                        <a:ext cx="2057400" cy="5143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143000" y="1219200"/>
          <a:ext cx="12017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12" imgW="596880" imgH="253800" progId="">
                  <p:embed/>
                </p:oleObj>
              </mc:Choice>
              <mc:Fallback>
                <p:oleObj name="Equation" r:id="rId12" imgW="596880" imgH="2538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1201738" cy="511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07704" y="5661248"/>
            <a:ext cx="4176464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 dirty="0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dirty="0">
                <a:solidFill>
                  <a:srgbClr val="800080"/>
                </a:solidFill>
                <a:latin typeface="Arial" charset="0"/>
              </a:rPr>
              <a:t>) - 4 look like?  </a:t>
            </a:r>
          </a:p>
        </p:txBody>
      </p:sp>
      <p:sp>
        <p:nvSpPr>
          <p:cNvPr id="14" name="Text Box 136"/>
          <p:cNvSpPr txBox="1">
            <a:spLocks noChangeArrowheads="1"/>
          </p:cNvSpPr>
          <p:nvPr/>
        </p:nvSpPr>
        <p:spPr bwMode="auto">
          <a:xfrm>
            <a:off x="0" y="616530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the point (-1, 1) ; (0, 0) ; and (1, 1)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79512" y="299695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79512" y="1772816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 Box 146"/>
          <p:cNvSpPr txBox="1">
            <a:spLocks noChangeArrowheads="1"/>
          </p:cNvSpPr>
          <p:nvPr/>
        </p:nvSpPr>
        <p:spPr bwMode="auto">
          <a:xfrm>
            <a:off x="6372200" y="4941168"/>
            <a:ext cx="2771800" cy="830997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Only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y-values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are affected.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9512" y="4221088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7" grpId="0" autoUpdateAnimBg="0"/>
      <p:bldP spid="5134" grpId="0" animBg="1" autoUpdateAnimBg="0"/>
      <p:bldP spid="5130" grpId="0" animBg="1" autoUpdateAnimBg="0"/>
      <p:bldP spid="14" grpId="0" autoUpdateAnimBg="0"/>
      <p:bldP spid="1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1619250" y="1052513"/>
            <a:ext cx="4983163" cy="4402138"/>
            <a:chOff x="1356" y="691"/>
            <a:chExt cx="3139" cy="2773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356" y="3141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Above is the graph of</a:t>
              </a:r>
              <a:r>
                <a:rPr lang="en-US" dirty="0"/>
                <a:t>  </a:t>
              </a:r>
            </a:p>
          </p:txBody>
        </p:sp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3352" y="3141"/>
            <a:ext cx="86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3" imgW="609480" imgH="228600" progId="">
                    <p:embed/>
                  </p:oleObj>
                </mc:Choice>
                <mc:Fallback>
                  <p:oleObj name="Equation" r:id="rId3" imgW="609480" imgH="228600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" y="3141"/>
                          <a:ext cx="862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55" y="691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5638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if we wanted to shift the graph 2 to the left?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29400" y="980728"/>
            <a:ext cx="2514600" cy="3785652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As you can see, a number added to the 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will cause a horizontal shift or </a:t>
            </a:r>
            <a:r>
              <a:rPr lang="en-US" b="1" dirty="0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in the function but opposite way of the sign of the number.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962275" y="235585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rot="-21600000">
            <a:off x="2951312" y="0"/>
            <a:ext cx="6192688" cy="52322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CCFF"/>
                </a:solidFill>
                <a:latin typeface="Arial Black" pitchFamily="34" charset="0"/>
              </a:rPr>
              <a:t>HORIZONTAL TRANSLATIONS</a:t>
            </a:r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1124744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</p:pic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187624" y="1124744"/>
          <a:ext cx="1458715" cy="547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7" imgW="609480" imgH="228600" progId="">
                  <p:embed/>
                </p:oleObj>
              </mc:Choice>
              <mc:Fallback>
                <p:oleObj name="Equation" r:id="rId7" imgW="60948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124744"/>
                        <a:ext cx="1458715" cy="54701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43608" y="476672"/>
          <a:ext cx="21574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8" imgW="977760" imgH="279360" progId="Equation.DSMT4">
                  <p:embed/>
                </p:oleObj>
              </mc:Choice>
              <mc:Fallback>
                <p:oleObj name="Equation" r:id="rId8" imgW="977760" imgH="279360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6672"/>
                        <a:ext cx="2157413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8"/>
          <p:cNvGraphicFramePr>
            <a:graphicFrameLocks noChangeAspect="1"/>
          </p:cNvGraphicFramePr>
          <p:nvPr/>
        </p:nvGraphicFramePr>
        <p:xfrm>
          <a:off x="3536950" y="549275"/>
          <a:ext cx="48307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10" imgW="2273040" imgH="203040" progId="Equation.DSMT4">
                  <p:embed/>
                </p:oleObj>
              </mc:Choice>
              <mc:Fallback>
                <p:oleObj name="Equation" r:id="rId10" imgW="2273040" imgH="203040" progId="Equation.DSMT4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549275"/>
                        <a:ext cx="4830763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36"/>
          <p:cNvSpPr txBox="1">
            <a:spLocks noChangeArrowheads="1"/>
          </p:cNvSpPr>
          <p:nvPr/>
        </p:nvSpPr>
        <p:spPr bwMode="auto">
          <a:xfrm>
            <a:off x="0" y="609329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the point (-1, 1) ; (0, 0) ; and (1, 1)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79512" y="371703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9512" y="1988840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6372200" y="4869160"/>
            <a:ext cx="2771800" cy="830997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Only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x-values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are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utoUpdateAnimBg="0"/>
      <p:bldP spid="7182" grpId="0" animBg="1" autoUpdateAnimBg="0"/>
      <p:bldP spid="7184" grpId="0" animBg="1" autoUpdateAnimBg="0"/>
      <p:bldP spid="18" grpId="0" autoUpdateAnimBg="0"/>
      <p:bldP spid="2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640" y="1052736"/>
            <a:ext cx="4464392" cy="4331228"/>
            <a:chOff x="1200" y="576"/>
            <a:chExt cx="2789" cy="2837"/>
          </a:xfrm>
        </p:grpSpPr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1200" y="3123"/>
              <a:ext cx="22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Arial" charset="0"/>
                </a:rPr>
                <a:t>Above is the graph of</a:t>
              </a:r>
              <a:r>
                <a:rPr lang="en-US" dirty="0"/>
                <a:t>  </a:t>
              </a:r>
            </a:p>
          </p:txBody>
        </p:sp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3089" y="3076"/>
            <a:ext cx="900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" name="Equation" r:id="rId3" imgW="609480" imgH="228600" progId="">
                    <p:embed/>
                  </p:oleObj>
                </mc:Choice>
                <mc:Fallback>
                  <p:oleObj name="Equation" r:id="rId3" imgW="609480" imgH="228600" progId="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" y="3076"/>
                          <a:ext cx="900" cy="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17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4" y="576"/>
              <a:ext cx="2640" cy="2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629400" y="1268413"/>
            <a:ext cx="2514600" cy="4154984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As you can see, a number subtracted from the 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will cause a horizontal shift or </a:t>
            </a:r>
            <a:r>
              <a:rPr lang="en-US" b="1" dirty="0">
                <a:solidFill>
                  <a:srgbClr val="CC0000"/>
                </a:solidFill>
                <a:latin typeface="Arial" charset="0"/>
              </a:rPr>
              <a:t>translation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in the function but opposite way of the sign of the number.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962275" y="2355850"/>
            <a:ext cx="161925" cy="114300"/>
          </a:xfrm>
          <a:prstGeom prst="rect">
            <a:avLst/>
          </a:prstGeom>
          <a:solidFill>
            <a:srgbClr val="FFCCFF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 rot="-21600000">
            <a:off x="3095526" y="0"/>
            <a:ext cx="6048474" cy="52322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CCFF"/>
                </a:solidFill>
                <a:latin typeface="Arial Black" pitchFamily="34" charset="0"/>
              </a:rPr>
              <a:t>HORIZONTAL TRANSLATIONS</a:t>
            </a:r>
          </a:p>
        </p:txBody>
      </p:sp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1052736"/>
            <a:ext cx="4221163" cy="38449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395536" y="1052736"/>
          <a:ext cx="1423392" cy="533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Equation" r:id="rId7" imgW="609480" imgH="228600" progId="">
                  <p:embed/>
                </p:oleObj>
              </mc:Choice>
              <mc:Fallback>
                <p:oleObj name="Equation" r:id="rId7" imgW="609480" imgH="2286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52736"/>
                        <a:ext cx="1423392" cy="53377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0" y="5373216"/>
            <a:ext cx="9144000" cy="46166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What if we wanted to shift the graph 1 to the right?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84263" y="476250"/>
          <a:ext cx="20732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8" imgW="939600" imgH="279360" progId="Equation.DSMT4">
                  <p:embed/>
                </p:oleObj>
              </mc:Choice>
              <mc:Fallback>
                <p:oleObj name="Equation" r:id="rId8" imgW="939600" imgH="279360" progId="Equation.DSMT4">
                  <p:embed/>
                  <p:pic>
                    <p:nvPicPr>
                      <p:cNvPr id="0" name="Object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476250"/>
                        <a:ext cx="20732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48"/>
          <p:cNvGraphicFramePr>
            <a:graphicFrameLocks noChangeAspect="1"/>
          </p:cNvGraphicFramePr>
          <p:nvPr/>
        </p:nvGraphicFramePr>
        <p:xfrm>
          <a:off x="3563938" y="549275"/>
          <a:ext cx="47767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10" imgW="2247840" imgH="203040" progId="Equation.DSMT4">
                  <p:embed/>
                </p:oleObj>
              </mc:Choice>
              <mc:Fallback>
                <p:oleObj name="Equation" r:id="rId10" imgW="2247840" imgH="203040" progId="Equation.DSMT4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9275"/>
                        <a:ext cx="4776787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36"/>
          <p:cNvSpPr txBox="1">
            <a:spLocks noChangeArrowheads="1"/>
          </p:cNvSpPr>
          <p:nvPr/>
        </p:nvSpPr>
        <p:spPr bwMode="auto">
          <a:xfrm>
            <a:off x="0" y="5877272"/>
            <a:ext cx="6516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the point (-1, 1) ; (0, 0) ; and (1, 1)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79512" y="371703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79512" y="1988840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Text Box 146"/>
          <p:cNvSpPr txBox="1">
            <a:spLocks noChangeArrowheads="1"/>
          </p:cNvSpPr>
          <p:nvPr/>
        </p:nvSpPr>
        <p:spPr bwMode="auto">
          <a:xfrm>
            <a:off x="6372200" y="6027003"/>
            <a:ext cx="2771800" cy="830997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Only the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x-values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are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 autoUpdateAnimBg="0"/>
      <p:bldP spid="7184" grpId="0" animBg="1" autoUpdateAnimBg="0"/>
      <p:bldP spid="7178" grpId="0" animBg="1" autoUpdateAnimBg="0"/>
      <p:bldP spid="18" grpId="0" autoUpdateAnimBg="0"/>
      <p:bldP spid="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 rot="-21600000">
            <a:off x="539750" y="0"/>
            <a:ext cx="7854950" cy="64135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CCFF"/>
                </a:solidFill>
                <a:latin typeface="Arial Black" pitchFamily="34" charset="0"/>
              </a:rPr>
              <a:t>HORIZONTAL TRANSLATIONS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5181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Above is the graph of</a:t>
            </a:r>
            <a:r>
              <a:rPr lang="en-US"/>
              <a:t> 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097338" y="5065713"/>
          <a:ext cx="17526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" imgW="609480" imgH="228600" progId="">
                  <p:embed/>
                </p:oleObj>
              </mc:Choice>
              <mc:Fallback>
                <p:oleObj name="Equation" r:id="rId3" imgW="609480" imgH="2286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5065713"/>
                        <a:ext cx="17526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5715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x+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1) look like? 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943600" y="1066800"/>
            <a:ext cx="2971800" cy="335476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So the graph</a:t>
            </a:r>
            <a:br>
              <a:rPr lang="en-US" b="1" dirty="0">
                <a:solidFill>
                  <a:srgbClr val="FFCCFF"/>
                </a:solidFill>
                <a:latin typeface="Arial" charset="0"/>
              </a:rPr>
            </a:br>
            <a:r>
              <a:rPr lang="en-US" b="1" dirty="0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x-h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h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) but horizontally shifted by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h. Notice the negative.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</a:t>
            </a:r>
            <a:br>
              <a:rPr lang="en-US" b="1" dirty="0">
                <a:solidFill>
                  <a:srgbClr val="FFCCFF"/>
                </a:solidFill>
                <a:latin typeface="Arial" charset="0"/>
              </a:rPr>
            </a:br>
            <a:r>
              <a:rPr lang="en-US" sz="2000" dirty="0">
                <a:solidFill>
                  <a:srgbClr val="FFCCFF"/>
                </a:solidFill>
                <a:latin typeface="Arial" charset="0"/>
              </a:rPr>
              <a:t>(If you set the stuff in</a:t>
            </a:r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1219200"/>
            <a:ext cx="3611563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143000"/>
            <a:ext cx="3687763" cy="335915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6160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1066800"/>
            <a:ext cx="3763963" cy="34274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33400" y="1143000"/>
          <a:ext cx="23907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8" imgW="1054080" imgH="241200" progId="">
                  <p:embed/>
                </p:oleObj>
              </mc:Choice>
              <mc:Fallback>
                <p:oleObj name="Equation" r:id="rId8" imgW="1054080" imgH="241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2390775" cy="5476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3657600" y="838200"/>
          <a:ext cx="12271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0" imgW="609480" imgH="228600" progId="">
                  <p:embed/>
                </p:oleObj>
              </mc:Choice>
              <mc:Fallback>
                <p:oleObj name="Equation" r:id="rId10" imgW="609480" imgH="2286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838200"/>
                        <a:ext cx="1227138" cy="4603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85800" y="6172200"/>
            <a:ext cx="4495800" cy="457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What would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 f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>
                <a:solidFill>
                  <a:srgbClr val="800080"/>
                </a:solidFill>
                <a:latin typeface="Arial" charset="0"/>
              </a:rPr>
              <a:t>-3) look like?  </a:t>
            </a: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124200" y="4038600"/>
          <a:ext cx="22113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2" imgW="1091880" imgH="241200" progId="">
                  <p:embed/>
                </p:oleObj>
              </mc:Choice>
              <mc:Fallback>
                <p:oleObj name="Equation" r:id="rId12" imgW="1091880" imgH="2412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038600"/>
                        <a:ext cx="2211388" cy="4873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rgbClr val="00CC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943600" y="1066800"/>
            <a:ext cx="2971800" cy="3354765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CCFF"/>
                </a:solidFill>
                <a:latin typeface="Arial" charset="0"/>
              </a:rPr>
              <a:t>So the graph</a:t>
            </a:r>
            <a:br>
              <a:rPr lang="en-US" b="1" dirty="0">
                <a:solidFill>
                  <a:srgbClr val="FFCCFF"/>
                </a:solidFill>
                <a:latin typeface="Arial" charset="0"/>
              </a:rPr>
            </a:br>
            <a:r>
              <a:rPr lang="en-US" b="1" dirty="0">
                <a:solidFill>
                  <a:srgbClr val="FFCCFF"/>
                </a:solidFill>
                <a:latin typeface="Arial" charset="0"/>
              </a:rPr>
              <a:t> 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f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x-h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)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,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where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h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is any real number is the graph of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f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(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x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) but horizontally shifted by</a:t>
            </a:r>
            <a:r>
              <a:rPr lang="en-US" b="1" i="1" dirty="0">
                <a:solidFill>
                  <a:srgbClr val="FFCCFF"/>
                </a:solidFill>
                <a:latin typeface="Arial" charset="0"/>
              </a:rPr>
              <a:t> h. (Opposite the sign of h). </a:t>
            </a:r>
            <a:r>
              <a:rPr lang="en-US" b="1" dirty="0">
                <a:solidFill>
                  <a:srgbClr val="FFCCFF"/>
                </a:solidFill>
                <a:latin typeface="Arial" charset="0"/>
              </a:rPr>
              <a:t> </a:t>
            </a:r>
            <a:br>
              <a:rPr lang="en-US" b="1" dirty="0">
                <a:solidFill>
                  <a:srgbClr val="FFCCFF"/>
                </a:solidFill>
                <a:latin typeface="Arial" charset="0"/>
              </a:rPr>
            </a:br>
            <a:endParaRPr lang="en-US" sz="2000" dirty="0">
              <a:solidFill>
                <a:srgbClr val="FFCCFF"/>
              </a:solidFill>
              <a:latin typeface="Arial" charset="0"/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953000" y="6019800"/>
            <a:ext cx="3962400" cy="4270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800080"/>
                </a:solidFill>
                <a:latin typeface="Arial" charset="0"/>
              </a:rPr>
              <a:t>So shift along the </a:t>
            </a:r>
            <a:r>
              <a:rPr lang="en-US" sz="2200" i="1">
                <a:solidFill>
                  <a:srgbClr val="800080"/>
                </a:solidFill>
                <a:latin typeface="Arial" charset="0"/>
              </a:rPr>
              <a:t>x</a:t>
            </a:r>
            <a:r>
              <a:rPr lang="en-US" sz="2200">
                <a:solidFill>
                  <a:srgbClr val="800080"/>
                </a:solidFill>
                <a:latin typeface="Arial" charset="0"/>
              </a:rPr>
              <a:t>-axis by 3</a:t>
            </a:r>
          </a:p>
        </p:txBody>
      </p:sp>
      <p:sp>
        <p:nvSpPr>
          <p:cNvPr id="6168" name="AutoShape 24"/>
          <p:cNvSpPr>
            <a:spLocks/>
          </p:cNvSpPr>
          <p:nvPr/>
        </p:nvSpPr>
        <p:spPr bwMode="auto">
          <a:xfrm rot="-5400000">
            <a:off x="3357563" y="2487612"/>
            <a:ext cx="457200" cy="1133475"/>
          </a:xfrm>
          <a:prstGeom prst="leftBrace">
            <a:avLst>
              <a:gd name="adj1" fmla="val 20660"/>
              <a:gd name="adj2" fmla="val 50000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2895600" y="3276600"/>
            <a:ext cx="15240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  <a:latin typeface="Arial" charset="0"/>
              </a:rPr>
              <a:t>shift right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9" grpId="0" autoUpdateAnimBg="0"/>
      <p:bldP spid="6151" grpId="0" animBg="1" autoUpdateAnimBg="0"/>
      <p:bldP spid="6157" grpId="0" animBg="1" autoUpdateAnimBg="0"/>
      <p:bldP spid="6164" grpId="0" animBg="1" autoUpdateAnimBg="0"/>
      <p:bldP spid="6167" grpId="0" animBg="1" autoUpdateAnimBg="0"/>
      <p:bldP spid="6168" grpId="0" animBg="1"/>
      <p:bldP spid="616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4" name="Picture 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371600"/>
            <a:ext cx="3763963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1" name="Picture 1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143000"/>
            <a:ext cx="4068763" cy="370522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4240" name="Picture 14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143000"/>
            <a:ext cx="3992563" cy="363696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4234" name="AutoShape 138"/>
          <p:cNvSpPr>
            <a:spLocks noChangeArrowheads="1"/>
          </p:cNvSpPr>
          <p:nvPr/>
        </p:nvSpPr>
        <p:spPr bwMode="auto">
          <a:xfrm>
            <a:off x="6228184" y="5517232"/>
            <a:ext cx="457200" cy="381000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1" name="AutoShape 135"/>
          <p:cNvSpPr>
            <a:spLocks noChangeArrowheads="1"/>
          </p:cNvSpPr>
          <p:nvPr/>
        </p:nvSpPr>
        <p:spPr bwMode="auto">
          <a:xfrm>
            <a:off x="5292080" y="5589240"/>
            <a:ext cx="762000" cy="304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23" name="Text Box 127"/>
          <p:cNvSpPr txBox="1">
            <a:spLocks noChangeArrowheads="1"/>
          </p:cNvSpPr>
          <p:nvPr/>
        </p:nvSpPr>
        <p:spPr bwMode="auto">
          <a:xfrm>
            <a:off x="457200" y="2286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800080"/>
                </a:solidFill>
                <a:latin typeface="Arial" charset="0"/>
              </a:rPr>
              <a:t>We could have a function that is transformed or translated both vertically AND horizontally.</a:t>
            </a:r>
          </a:p>
        </p:txBody>
      </p:sp>
      <p:sp>
        <p:nvSpPr>
          <p:cNvPr id="4225" name="Text Box 129"/>
          <p:cNvSpPr txBox="1">
            <a:spLocks noChangeArrowheads="1"/>
          </p:cNvSpPr>
          <p:nvPr/>
        </p:nvSpPr>
        <p:spPr bwMode="auto">
          <a:xfrm>
            <a:off x="1475656" y="4941168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Above is the graph of</a:t>
            </a:r>
            <a:r>
              <a:rPr lang="en-US" dirty="0"/>
              <a:t>  </a:t>
            </a:r>
          </a:p>
        </p:txBody>
      </p:sp>
      <p:graphicFrame>
        <p:nvGraphicFramePr>
          <p:cNvPr id="4226" name="Object 130"/>
          <p:cNvGraphicFramePr>
            <a:graphicFrameLocks noChangeAspect="1"/>
          </p:cNvGraphicFramePr>
          <p:nvPr/>
        </p:nvGraphicFramePr>
        <p:xfrm>
          <a:off x="4499992" y="4941168"/>
          <a:ext cx="1408286" cy="504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6" imgW="672840" imgH="241200" progId="">
                  <p:embed/>
                </p:oleObj>
              </mc:Choice>
              <mc:Fallback>
                <p:oleObj name="Equation" r:id="rId6" imgW="672840" imgH="241200" progId="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941168"/>
                        <a:ext cx="1408286" cy="504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43" name="Group 147"/>
          <p:cNvGrpSpPr>
            <a:grpSpLocks/>
          </p:cNvGrpSpPr>
          <p:nvPr/>
        </p:nvGrpSpPr>
        <p:grpSpPr bwMode="auto">
          <a:xfrm>
            <a:off x="539552" y="5445224"/>
            <a:ext cx="8229600" cy="576064"/>
            <a:chOff x="336" y="3552"/>
            <a:chExt cx="5184" cy="371"/>
          </a:xfrm>
        </p:grpSpPr>
        <p:sp>
          <p:nvSpPr>
            <p:cNvPr id="4227" name="Text Box 131"/>
            <p:cNvSpPr txBox="1">
              <a:spLocks noChangeArrowheads="1"/>
            </p:cNvSpPr>
            <p:nvPr/>
          </p:nvSpPr>
          <p:spPr bwMode="auto">
            <a:xfrm>
              <a:off x="336" y="3600"/>
              <a:ext cx="51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800080"/>
                  </a:solidFill>
                  <a:latin typeface="Arial" charset="0"/>
                </a:rPr>
                <a:t>What would the graph of                                  look like?</a:t>
              </a:r>
            </a:p>
          </p:txBody>
        </p:sp>
        <p:graphicFrame>
          <p:nvGraphicFramePr>
            <p:cNvPr id="4228" name="Object 132"/>
            <p:cNvGraphicFramePr>
              <a:graphicFrameLocks noChangeAspect="1"/>
            </p:cNvGraphicFramePr>
            <p:nvPr/>
          </p:nvGraphicFramePr>
          <p:xfrm>
            <a:off x="2498" y="3552"/>
            <a:ext cx="1739" cy="3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32" name="Equation" r:id="rId8" imgW="1193760" imgH="253800" progId="">
                    <p:embed/>
                  </p:oleObj>
                </mc:Choice>
                <mc:Fallback>
                  <p:oleObj name="Equation" r:id="rId8" imgW="1193760" imgH="253800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8" y="3552"/>
                          <a:ext cx="1739" cy="3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33" name="Text Box 137"/>
          <p:cNvSpPr txBox="1">
            <a:spLocks noChangeArrowheads="1"/>
          </p:cNvSpPr>
          <p:nvPr/>
        </p:nvSpPr>
        <p:spPr bwMode="auto">
          <a:xfrm rot="-5400000">
            <a:off x="2438400" y="2590800"/>
            <a:ext cx="914400" cy="457200"/>
          </a:xfrm>
          <a:prstGeom prst="rect">
            <a:avLst/>
          </a:prstGeom>
          <a:solidFill>
            <a:srgbClr val="FF505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up 3</a:t>
            </a:r>
          </a:p>
        </p:txBody>
      </p:sp>
      <p:sp>
        <p:nvSpPr>
          <p:cNvPr id="4239" name="AutoShape 143"/>
          <p:cNvSpPr>
            <a:spLocks/>
          </p:cNvSpPr>
          <p:nvPr/>
        </p:nvSpPr>
        <p:spPr bwMode="auto">
          <a:xfrm rot="21600000">
            <a:off x="3200400" y="2257425"/>
            <a:ext cx="381000" cy="1201738"/>
          </a:xfrm>
          <a:prstGeom prst="leftBrace">
            <a:avLst>
              <a:gd name="adj1" fmla="val 26285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7" name="AutoShape 141"/>
          <p:cNvSpPr>
            <a:spLocks/>
          </p:cNvSpPr>
          <p:nvPr/>
        </p:nvSpPr>
        <p:spPr bwMode="auto">
          <a:xfrm rot="16200000">
            <a:off x="3810000" y="3276600"/>
            <a:ext cx="381000" cy="838200"/>
          </a:xfrm>
          <a:prstGeom prst="leftBrace">
            <a:avLst>
              <a:gd name="adj1" fmla="val 18333"/>
              <a:gd name="adj2" fmla="val 50000"/>
            </a:avLst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38" name="Text Box 142"/>
          <p:cNvSpPr txBox="1">
            <a:spLocks noChangeArrowheads="1"/>
          </p:cNvSpPr>
          <p:nvPr/>
        </p:nvSpPr>
        <p:spPr bwMode="auto">
          <a:xfrm>
            <a:off x="3581400" y="4038600"/>
            <a:ext cx="9144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left 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79512" y="3717032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9512" y="1988840"/>
          <a:ext cx="1691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 Box 136"/>
          <p:cNvSpPr txBox="1">
            <a:spLocks noChangeArrowheads="1"/>
          </p:cNvSpPr>
          <p:nvPr/>
        </p:nvSpPr>
        <p:spPr bwMode="auto">
          <a:xfrm>
            <a:off x="611560" y="6093296"/>
            <a:ext cx="85324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80"/>
                </a:solidFill>
                <a:latin typeface="Arial" charset="0"/>
              </a:rPr>
              <a:t>Let’s Follow some significant points (0, 0) ; (1, 1) ; and (4,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4" grpId="0" animBg="1"/>
      <p:bldP spid="4231" grpId="0" animBg="1"/>
      <p:bldP spid="4233" grpId="0" animBg="1" autoUpdateAnimBg="0"/>
      <p:bldP spid="4239" grpId="0" animBg="1"/>
      <p:bldP spid="4237" grpId="0" animBg="1"/>
      <p:bldP spid="4238" grpId="0" animBg="1" autoUpdateAnimBg="0"/>
      <p:bldP spid="1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1608</Words>
  <Application>Microsoft Office PowerPoint</Application>
  <PresentationFormat>On-screen Show (4:3)</PresentationFormat>
  <Paragraphs>206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Qayumi, Enayat</cp:lastModifiedBy>
  <cp:revision>82</cp:revision>
  <dcterms:created xsi:type="dcterms:W3CDTF">2003-01-14T22:34:01Z</dcterms:created>
  <dcterms:modified xsi:type="dcterms:W3CDTF">2022-08-24T17:22:56Z</dcterms:modified>
</cp:coreProperties>
</file>