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3" r:id="rId8"/>
    <p:sldId id="265" r:id="rId9"/>
    <p:sldId id="264" r:id="rId10"/>
    <p:sldId id="266" r:id="rId11"/>
    <p:sldId id="268" r:id="rId12"/>
    <p:sldId id="267" r:id="rId13"/>
    <p:sldId id="273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9900"/>
    <a:srgbClr val="FF5050"/>
    <a:srgbClr val="FFFF00"/>
    <a:srgbClr val="800080"/>
    <a:srgbClr val="FF9999"/>
    <a:srgbClr val="99FF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7.wmf"/><Relationship Id="rId1" Type="http://schemas.openxmlformats.org/officeDocument/2006/relationships/image" Target="../media/image7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1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E151-A0DD-49D4-978B-E9230209A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25BCF-D365-4CF1-A5DE-D209E1F5E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EF529-D675-41F9-846A-470F86974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92CBA-F1A5-4AF3-9F29-C0D39728F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0EFC0-B225-447D-98D3-3B504A048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13538-4BF9-4693-BF51-B227EF690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BF9DD-3D54-4CE3-BB1C-60EE7F98B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A74BD-3986-422D-8143-197C7507D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59637-2A7F-4954-8C2D-B71C3D108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FB901-D32B-45BE-8415-21B8A2CF5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C3116-8D16-4497-B99A-CEB6B4ABF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0DED0B-E1D4-4A57-8763-592DA6C7D7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4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36.bin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5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xtc.com/" TargetMode="External"/><Relationship Id="rId2" Type="http://schemas.openxmlformats.org/officeDocument/2006/relationships/hyperlink" Target="http://www.slcc.ed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hyperlink" Target="http://www.ststephens.wa.edu.a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467600" cy="8239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CCFF"/>
                </a:solidFill>
                <a:latin typeface="Arial Black" pitchFamily="34" charset="0"/>
              </a:rPr>
              <a:t>Graphing Techniques: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62000" y="5334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0" y="4800600"/>
            <a:ext cx="4495800" cy="14652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4191000"/>
            <a:ext cx="4495800" cy="22891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4495800" cy="31130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4495800" cy="31130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2057400"/>
            <a:ext cx="4495800" cy="3937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09600" y="2133600"/>
            <a:ext cx="8534400" cy="6413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 Transformations: Review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62000" y="59436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84200" y="3152775"/>
            <a:ext cx="8077200" cy="20415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CCFF"/>
                </a:solidFill>
                <a:latin typeface="Arial" charset="0"/>
              </a:rPr>
              <a:t>We will be looking at functions from our library of functions and seeing how various modifications to the functions transform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utoUpdateAnimBg="0"/>
      <p:bldP spid="2051" grpId="0" animBg="1" autoUpdateAnimBg="0"/>
      <p:bldP spid="2052" grpId="0" animBg="1" autoUpdateAnimBg="0"/>
      <p:bldP spid="2053" grpId="0" animBg="1" autoUpdateAnimBg="0"/>
      <p:bldP spid="2054" grpId="0" animBg="1" autoUpdateAnimBg="0"/>
      <p:bldP spid="2055" grpId="0" animBg="1" autoUpdateAnimBg="0"/>
      <p:bldP spid="2057" grpId="0" animBg="1" autoUpdateAnimBg="0"/>
      <p:bldP spid="206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953000" y="5029200"/>
          <a:ext cx="1716088" cy="730250"/>
        </p:xfrm>
        <a:graphic>
          <a:graphicData uri="http://schemas.openxmlformats.org/presentationml/2006/ole">
            <p:oleObj spid="_x0000_s13315" name="Equation" r:id="rId3" imgW="596880" imgH="253800" progId="Equation.3">
              <p:embed/>
            </p:oleObj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629400" y="990600"/>
            <a:ext cx="2286000" cy="41116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 i="1">
                <a:solidFill>
                  <a:srgbClr val="FFCCFF"/>
                </a:solidFill>
                <a:latin typeface="Arial" charset="0"/>
              </a:rPr>
              <a:t>-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is a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reflection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about the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-axis of the graph of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).  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(The new graph is obtained by "flipping“ or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reflecting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 the function over the </a:t>
            </a:r>
            <a:r>
              <a:rPr lang="en-US" sz="2000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-axis)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143000"/>
            <a:ext cx="3581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81000" y="1524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if the value of </a:t>
            </a:r>
            <a:r>
              <a:rPr lang="en-US" sz="2800" b="1" i="1">
                <a:solidFill>
                  <a:srgbClr val="800080"/>
                </a:solidFill>
              </a:rPr>
              <a:t>a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 was negative?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590800" y="57912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-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143000"/>
            <a:ext cx="3611563" cy="32893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3611563" y="4003675"/>
          <a:ext cx="1814512" cy="577850"/>
        </p:xfrm>
        <a:graphic>
          <a:graphicData uri="http://schemas.openxmlformats.org/presentationml/2006/ole">
            <p:oleObj spid="_x0000_s13325" name="Equation" r:id="rId6" imgW="799920" imgH="253800" progId="Equation.3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154363" y="879475"/>
          <a:ext cx="1201737" cy="511175"/>
        </p:xfrm>
        <a:graphic>
          <a:graphicData uri="http://schemas.openxmlformats.org/presentationml/2006/ole">
            <p:oleObj spid="_x0000_s13324" name="Equation" r:id="rId7" imgW="596880" imgH="253800" progId="Equation.3">
              <p:embed/>
            </p:oleObj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12713" y="1600200"/>
            <a:ext cx="2478087" cy="26479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new (red)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the negative of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771775" y="2786063"/>
            <a:ext cx="3857625" cy="4762"/>
          </a:xfrm>
          <a:prstGeom prst="line">
            <a:avLst/>
          </a:prstGeom>
          <a:noFill/>
          <a:ln w="38100">
            <a:solidFill>
              <a:srgbClr val="3399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27" grpId="0" autoUpdateAnimBg="0"/>
      <p:bldP spid="13319" grpId="0" animBg="1" autoUpdateAnimBg="0"/>
      <p:bldP spid="133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3763963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935538" y="5065713"/>
          <a:ext cx="1752600" cy="657225"/>
        </p:xfrm>
        <a:graphic>
          <a:graphicData uri="http://schemas.openxmlformats.org/presentationml/2006/ole">
            <p:oleObj spid="_x0000_s15363" name="Equation" r:id="rId4" imgW="609480" imgH="228600" progId="Equation.3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1524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There is one last transformation we want to look at.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41288" y="1600200"/>
            <a:ext cx="2449512" cy="26479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new (red) graph has an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the negative of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1447800"/>
            <a:ext cx="4068763" cy="37052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953000" y="990600"/>
          <a:ext cx="1227138" cy="458788"/>
        </p:xfrm>
        <a:graphic>
          <a:graphicData uri="http://schemas.openxmlformats.org/presentationml/2006/ole">
            <p:oleObj spid="_x0000_s15370" name="Equation" r:id="rId6" imgW="609480" imgH="22860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590800" y="914400"/>
          <a:ext cx="2073275" cy="549275"/>
        </p:xfrm>
        <a:graphic>
          <a:graphicData uri="http://schemas.openxmlformats.org/presentationml/2006/ole">
            <p:oleObj spid="_x0000_s15369" name="Equation" r:id="rId7" imgW="914400" imgH="241200" progId="Equation.3">
              <p:embed/>
            </p:oleObj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5791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(-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(This means we are going to take the negative of 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 before putting in the function)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624388" y="604838"/>
            <a:ext cx="0" cy="4876800"/>
          </a:xfrm>
          <a:prstGeom prst="line">
            <a:avLst/>
          </a:prstGeom>
          <a:noFill/>
          <a:ln w="38100">
            <a:solidFill>
              <a:srgbClr val="3399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629400" y="990600"/>
            <a:ext cx="2286000" cy="41116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(-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is a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reflection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about the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 i="1">
                <a:solidFill>
                  <a:srgbClr val="FFCCFF"/>
                </a:solidFill>
                <a:latin typeface="Arial" charset="0"/>
              </a:rPr>
              <a:t>y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-axis of the graph of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).  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(The new graph is obtained by "flipping“ or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reflecting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 the function over the </a:t>
            </a:r>
            <a:r>
              <a:rPr lang="en-US" sz="2000" b="1" i="1">
                <a:solidFill>
                  <a:srgbClr val="FFCCFF"/>
                </a:solidFill>
                <a:latin typeface="Arial" charset="0"/>
              </a:rPr>
              <a:t>y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-axis)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 autoUpdateAnimBg="0"/>
      <p:bldP spid="15367" grpId="0" autoUpdateAnimBg="0"/>
      <p:bldP spid="15374" grpId="0" animBg="1"/>
      <p:bldP spid="1536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143000" y="2971800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6413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CCFF"/>
                </a:solidFill>
                <a:latin typeface="Arial" charset="0"/>
              </a:rPr>
              <a:t>Summary of Transformations So Far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133600" y="3962400"/>
          <a:ext cx="3886200" cy="971550"/>
        </p:xfrm>
        <a:graphic>
          <a:graphicData uri="http://schemas.openxmlformats.org/presentationml/2006/ole">
            <p:oleObj spid="_x0000_s14339" name="Equation" r:id="rId3" imgW="863280" imgH="215640" progId="Equation.3">
              <p:embed/>
            </p:oleObj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95400" y="5791200"/>
            <a:ext cx="50292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horizontal translation of </a:t>
            </a:r>
            <a:r>
              <a:rPr lang="en-US" i="1">
                <a:latin typeface="Arial" charset="0"/>
              </a:rPr>
              <a:t>h</a:t>
            </a:r>
            <a:r>
              <a:rPr lang="en-US">
                <a:latin typeface="Arial" charset="0"/>
              </a:rPr>
              <a:t>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(opposite sign of number with the 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3352800" y="4800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867400" y="3933825"/>
            <a:ext cx="936625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8439150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&gt; 1, then vertical dilation or stretch by a factor of</a:t>
            </a:r>
            <a:r>
              <a:rPr lang="en-US" i="1"/>
              <a:t> a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651500" y="3429000"/>
            <a:ext cx="3492500" cy="457200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vertical translation of </a:t>
            </a:r>
            <a:r>
              <a:rPr lang="en-US" i="1">
                <a:latin typeface="Arial" charset="0"/>
              </a:rPr>
              <a:t>k</a:t>
            </a:r>
            <a:endParaRPr lang="en-US">
              <a:latin typeface="Arial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692275" y="1628775"/>
            <a:ext cx="669925" cy="2562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04800" y="1905000"/>
            <a:ext cx="8515350" cy="4572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0 &lt; </a:t>
            </a:r>
            <a:r>
              <a:rPr lang="en-US" i="1"/>
              <a:t>a</a:t>
            </a:r>
            <a:r>
              <a:rPr lang="en-US"/>
              <a:t> &lt; 1, then vertical dilation or compression by a factor of </a:t>
            </a:r>
            <a:r>
              <a:rPr lang="en-US" i="1"/>
              <a:t>a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403350" y="2420938"/>
            <a:ext cx="958850" cy="1770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629400" y="4724400"/>
            <a:ext cx="2286000" cy="8223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(-</a:t>
            </a:r>
            <a:r>
              <a:rPr lang="en-US" i="1"/>
              <a:t>x</a:t>
            </a:r>
            <a:r>
              <a:rPr lang="en-US"/>
              <a:t>) reflection about </a:t>
            </a:r>
            <a:r>
              <a:rPr lang="en-US" i="1"/>
              <a:t>y-</a:t>
            </a:r>
            <a:r>
              <a:rPr lang="en-US"/>
              <a:t>axis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5288" y="762000"/>
            <a:ext cx="874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Do reflections BEFORE vertical and horizontal translations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04800" y="2590800"/>
            <a:ext cx="5638800" cy="82232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&lt; 0, then reflection about the </a:t>
            </a:r>
            <a:r>
              <a:rPr lang="en-US" i="1"/>
              <a:t>x</a:t>
            </a:r>
            <a:r>
              <a:rPr lang="en-US"/>
              <a:t>-axis </a:t>
            </a:r>
            <a:br>
              <a:rPr lang="en-US"/>
            </a:br>
            <a:r>
              <a:rPr lang="en-US"/>
              <a:t>(as well as being dilated by a factor of </a:t>
            </a:r>
            <a:r>
              <a:rPr lang="en-US" i="1"/>
              <a:t>a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nimBg="1"/>
      <p:bldP spid="14340" grpId="0" animBg="1" autoUpdateAnimBg="0"/>
      <p:bldP spid="14341" grpId="0" animBg="1"/>
      <p:bldP spid="14343" grpId="0" animBg="1"/>
      <p:bldP spid="14344" grpId="0" animBg="1" autoUpdateAnimBg="0"/>
      <p:bldP spid="14342" grpId="0" animBg="1" autoUpdateAnimBg="0"/>
      <p:bldP spid="14347" grpId="0" animBg="1"/>
      <p:bldP spid="14345" grpId="0" animBg="1" autoUpdateAnimBg="0"/>
      <p:bldP spid="14348" grpId="0" animBg="1"/>
      <p:bldP spid="14350" grpId="0" animBg="1" autoUpdateAnimBg="0"/>
      <p:bldP spid="1434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2362200" y="3733800"/>
            <a:ext cx="304800" cy="2286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2590800" y="3962400"/>
            <a:ext cx="762000" cy="30480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3290888" y="3657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409575" y="3411538"/>
            <a:ext cx="6553200" cy="863600"/>
            <a:chOff x="480" y="64"/>
            <a:chExt cx="4128" cy="544"/>
          </a:xfrm>
        </p:grpSpPr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480" y="192"/>
              <a:ext cx="4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Graph                                   using transformations</a:t>
              </a:r>
            </a:p>
          </p:txBody>
        </p:sp>
        <p:graphicFrame>
          <p:nvGraphicFramePr>
            <p:cNvPr id="16387" name="Object 3"/>
            <p:cNvGraphicFramePr>
              <a:graphicFrameLocks noChangeAspect="1"/>
            </p:cNvGraphicFramePr>
            <p:nvPr/>
          </p:nvGraphicFramePr>
          <p:xfrm>
            <a:off x="1104" y="64"/>
            <a:ext cx="1492" cy="544"/>
          </p:xfrm>
          <a:graphic>
            <a:graphicData uri="http://schemas.openxmlformats.org/presentationml/2006/ole">
              <p:oleObj spid="_x0000_s16387" name="Equation" r:id="rId3" imgW="1079280" imgH="393480" progId="Equation.3">
                <p:embed/>
              </p:oleObj>
            </a:graphicData>
          </a:graphic>
        </p:graphicFrame>
      </p:grp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152400" y="0"/>
            <a:ext cx="7772400" cy="1033463"/>
            <a:chOff x="96" y="0"/>
            <a:chExt cx="4896" cy="651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96" y="133"/>
              <a:ext cx="48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We know what the graph would look like if it was</a:t>
              </a:r>
              <a:br>
                <a:rPr lang="en-US"/>
              </a:br>
              <a:r>
                <a:rPr lang="en-US"/>
                <a:t>from our library of functions. </a:t>
              </a:r>
            </a:p>
          </p:txBody>
        </p:sp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4032" y="0"/>
            <a:ext cx="808" cy="545"/>
          </p:xfrm>
          <a:graphic>
            <a:graphicData uri="http://schemas.openxmlformats.org/presentationml/2006/ole">
              <p:oleObj spid="_x0000_s16390" name="Equation" r:id="rId4" imgW="583920" imgH="393480" progId="Equation.3">
                <p:embed/>
              </p:oleObj>
            </a:graphicData>
          </a:graphic>
        </p:graphicFrame>
      </p:grp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143000"/>
            <a:ext cx="17065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038600" y="30480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moves up 1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362200" y="4724400"/>
            <a:ext cx="1981200" cy="4572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moves right 2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57200" y="4267200"/>
            <a:ext cx="1371600" cy="11874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reflects about the </a:t>
            </a:r>
            <a:r>
              <a:rPr lang="en-US" i="1">
                <a:solidFill>
                  <a:schemeClr val="tx2"/>
                </a:solidFill>
              </a:rPr>
              <a:t>x</a:t>
            </a:r>
            <a:r>
              <a:rPr lang="en-US">
                <a:solidFill>
                  <a:schemeClr val="tx2"/>
                </a:solidFill>
              </a:rPr>
              <a:t> -axis</a:t>
            </a:r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1219200"/>
            <a:ext cx="16764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1219200"/>
            <a:ext cx="17526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1219200"/>
            <a:ext cx="17526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81600" y="4114800"/>
            <a:ext cx="28956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nimBg="1"/>
      <p:bldP spid="16399" grpId="0" animBg="1"/>
      <p:bldP spid="16395" grpId="0" animBg="1"/>
      <p:bldP spid="16394" grpId="0" animBg="1" autoUpdateAnimBg="0"/>
      <p:bldP spid="16398" grpId="0" animBg="1" autoUpdateAnimBg="0"/>
      <p:bldP spid="1640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755650" y="2997200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457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There is one more Transformation we need to know.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04975" y="3476625"/>
          <a:ext cx="4743450" cy="1943100"/>
        </p:xfrm>
        <a:graphic>
          <a:graphicData uri="http://schemas.openxmlformats.org/presentationml/2006/ole">
            <p:oleObj spid="_x0000_s19459" name="Equation" r:id="rId3" imgW="1054080" imgH="431640" progId="Equation.3">
              <p:embed/>
            </p:oleObj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5516563"/>
            <a:ext cx="50292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horizontal translation of </a:t>
            </a:r>
            <a:r>
              <a:rPr lang="en-US" i="1">
                <a:latin typeface="Arial" charset="0"/>
              </a:rPr>
              <a:t>h</a:t>
            </a:r>
            <a:r>
              <a:rPr lang="en-US">
                <a:latin typeface="Arial" charset="0"/>
              </a:rPr>
              <a:t>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(opposite sign of number with the 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2987675" y="4292600"/>
            <a:ext cx="13684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6372225" y="3860800"/>
            <a:ext cx="936625" cy="401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1219200"/>
            <a:ext cx="8439150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&gt; 1, then vertical dilation or stretch by a factor of</a:t>
            </a:r>
            <a:r>
              <a:rPr lang="en-US" i="1"/>
              <a:t> a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651500" y="3429000"/>
            <a:ext cx="3492500" cy="457200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vertical translation of </a:t>
            </a:r>
            <a:r>
              <a:rPr lang="en-US" i="1">
                <a:latin typeface="Arial" charset="0"/>
              </a:rPr>
              <a:t>k</a:t>
            </a:r>
            <a:endParaRPr lang="en-US">
              <a:latin typeface="Arial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692275" y="1628775"/>
            <a:ext cx="358775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4800" y="1905000"/>
            <a:ext cx="8515350" cy="4572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0 &lt; </a:t>
            </a:r>
            <a:r>
              <a:rPr lang="en-US" i="1"/>
              <a:t>a</a:t>
            </a:r>
            <a:r>
              <a:rPr lang="en-US"/>
              <a:t> &lt; 1, then vertical dilation or compression by a factor of </a:t>
            </a:r>
            <a:r>
              <a:rPr lang="en-US" i="1"/>
              <a:t>a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403350" y="2420938"/>
            <a:ext cx="576263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629400" y="4724400"/>
            <a:ext cx="2286000" cy="8223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(-</a:t>
            </a:r>
            <a:r>
              <a:rPr lang="en-US" i="1"/>
              <a:t>x</a:t>
            </a:r>
            <a:r>
              <a:rPr lang="en-US"/>
              <a:t>) reflection about </a:t>
            </a:r>
            <a:r>
              <a:rPr lang="en-US" i="1"/>
              <a:t>y-</a:t>
            </a:r>
            <a:r>
              <a:rPr lang="en-US"/>
              <a:t>axis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95288" y="762000"/>
            <a:ext cx="874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Do reflections BEFORE vertical and horizontal translations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04800" y="2590800"/>
            <a:ext cx="5638800" cy="82232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&lt; 0, then reflection about the </a:t>
            </a:r>
            <a:r>
              <a:rPr lang="en-US" i="1"/>
              <a:t>x</a:t>
            </a:r>
            <a:r>
              <a:rPr lang="en-US"/>
              <a:t>-axis </a:t>
            </a:r>
            <a:br>
              <a:rPr lang="en-US"/>
            </a:br>
            <a:r>
              <a:rPr lang="en-US"/>
              <a:t>(as well as being dilated by a factor of </a:t>
            </a:r>
            <a:r>
              <a:rPr lang="en-US" i="1"/>
              <a:t>a</a:t>
            </a:r>
            <a:r>
              <a:rPr lang="en-US"/>
              <a:t>)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 flipV="1">
            <a:off x="4284663" y="5084763"/>
            <a:ext cx="2663825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651500" y="6021388"/>
            <a:ext cx="3492500" cy="82232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horizontal dilation by a factor of </a:t>
            </a:r>
            <a:r>
              <a:rPr lang="en-US" i="1">
                <a:latin typeface="Arial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 animBg="1"/>
      <p:bldP spid="1947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763713" y="260350"/>
            <a:ext cx="5184775" cy="6413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CCFF"/>
                </a:solidFill>
                <a:latin typeface="Arial" charset="0"/>
              </a:rPr>
              <a:t>Vertical Dilation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95288" y="1341438"/>
            <a:ext cx="87487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Now complete the Changes of Scale and Origin for Graphs Booklet to explore this idea further and to consolidate all graphical transformations. </a:t>
            </a:r>
          </a:p>
        </p:txBody>
      </p:sp>
      <p:pic>
        <p:nvPicPr>
          <p:cNvPr id="20498" name="Picture 18" descr="captain_xtc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565400"/>
            <a:ext cx="3298825" cy="414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464820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9248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1800" b="1">
                <a:latin typeface="Arial" charset="0"/>
              </a:rPr>
              <a:t>Acknowledgement</a:t>
            </a:r>
          </a:p>
          <a:p>
            <a:endParaRPr lang="en-AU" sz="1800" b="1">
              <a:latin typeface="Arial" charset="0"/>
            </a:endParaRPr>
          </a:p>
          <a:p>
            <a:r>
              <a:rPr lang="en-AU" sz="1800">
                <a:latin typeface="Arial" charset="0"/>
              </a:rPr>
              <a:t>I wish to thank Shawna Haider from Salt Lake Community College, Utah USA for her hard work in creating this PowerPoint.</a:t>
            </a: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  <a:hlinkClick r:id="rId2"/>
              </a:rPr>
              <a:t>www.slcc.edu</a:t>
            </a:r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</a:rPr>
              <a:t>Shawna has kindly given permission for this resource to be downloaded from </a:t>
            </a:r>
            <a:r>
              <a:rPr lang="en-AU" sz="1800">
                <a:latin typeface="Arial" charset="0"/>
                <a:hlinkClick r:id="rId3"/>
              </a:rPr>
              <a:t>www.mathxtc.com</a:t>
            </a:r>
            <a:r>
              <a:rPr lang="en-AU" sz="1800">
                <a:latin typeface="Arial" charset="0"/>
              </a:rPr>
              <a:t> and for it to be modified to suit the Western Australian Mathematics Curriculum. </a:t>
            </a:r>
          </a:p>
          <a:p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</a:rPr>
              <a:t>Stephen Corcoran</a:t>
            </a:r>
          </a:p>
          <a:p>
            <a:r>
              <a:rPr lang="en-AU" sz="1800">
                <a:latin typeface="Arial" charset="0"/>
              </a:rPr>
              <a:t>Head of Mathematics</a:t>
            </a:r>
          </a:p>
          <a:p>
            <a:r>
              <a:rPr lang="en-AU" sz="1800">
                <a:latin typeface="Arial" charset="0"/>
              </a:rPr>
              <a:t>St Stephen’s School – Carramar</a:t>
            </a:r>
          </a:p>
          <a:p>
            <a:r>
              <a:rPr lang="en-AU" sz="1800">
                <a:latin typeface="Arial" charset="0"/>
                <a:hlinkClick r:id="rId4"/>
              </a:rPr>
              <a:t>www.ststephens.wa.edu.au</a:t>
            </a:r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</p:txBody>
      </p:sp>
      <p:pic>
        <p:nvPicPr>
          <p:cNvPr id="17414" name="Picture 6" descr="MathXTCSigna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962400"/>
            <a:ext cx="1371600" cy="395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 rot="-5400000">
            <a:off x="-2153443" y="2666206"/>
            <a:ext cx="5473700" cy="5191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CCFF"/>
                </a:solidFill>
                <a:latin typeface="Arial Black" pitchFamily="34" charset="0"/>
              </a:rPr>
              <a:t>VERTICAL TRANSLATIONS</a:t>
            </a:r>
          </a:p>
        </p:txBody>
      </p:sp>
      <p:grpSp>
        <p:nvGrpSpPr>
          <p:cNvPr id="3220" name="Group 148"/>
          <p:cNvGrpSpPr>
            <a:grpSpLocks/>
          </p:cNvGrpSpPr>
          <p:nvPr/>
        </p:nvGrpSpPr>
        <p:grpSpPr bwMode="auto">
          <a:xfrm>
            <a:off x="1905000" y="914400"/>
            <a:ext cx="4800600" cy="4772025"/>
            <a:chOff x="1200" y="576"/>
            <a:chExt cx="3024" cy="3006"/>
          </a:xfrm>
        </p:grpSpPr>
        <p:sp>
          <p:nvSpPr>
            <p:cNvPr id="3204" name="Text Box 132"/>
            <p:cNvSpPr txBox="1">
              <a:spLocks noChangeArrowheads="1"/>
            </p:cNvSpPr>
            <p:nvPr/>
          </p:nvSpPr>
          <p:spPr bwMode="auto">
            <a:xfrm>
              <a:off x="1200" y="3264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Above is the graph of</a:t>
              </a:r>
              <a:r>
                <a:rPr lang="en-US"/>
                <a:t>  </a:t>
              </a:r>
            </a:p>
          </p:txBody>
        </p:sp>
        <p:graphicFrame>
          <p:nvGraphicFramePr>
            <p:cNvPr id="3205" name="Object 133"/>
            <p:cNvGraphicFramePr>
              <a:graphicFrameLocks noChangeAspect="1"/>
            </p:cNvGraphicFramePr>
            <p:nvPr/>
          </p:nvGraphicFramePr>
          <p:xfrm>
            <a:off x="3120" y="3168"/>
            <a:ext cx="1104" cy="414"/>
          </p:xfrm>
          <a:graphic>
            <a:graphicData uri="http://schemas.openxmlformats.org/presentationml/2006/ole">
              <p:oleObj spid="_x0000_s3205" name="Equation" r:id="rId3" imgW="609480" imgH="228600" progId="Equation.3">
                <p:embed/>
              </p:oleObj>
            </a:graphicData>
          </a:graphic>
        </p:graphicFrame>
        <p:pic>
          <p:nvPicPr>
            <p:cNvPr id="3207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4" y="576"/>
              <a:ext cx="2640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208" name="Text Box 136"/>
          <p:cNvSpPr txBox="1">
            <a:spLocks noChangeArrowheads="1"/>
          </p:cNvSpPr>
          <p:nvPr/>
        </p:nvSpPr>
        <p:spPr bwMode="auto">
          <a:xfrm>
            <a:off x="0" y="57150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What if we wanted to shift the graph up by 1? Notation: </a:t>
            </a:r>
            <a:r>
              <a:rPr lang="en-US" i="1" dirty="0" smtClean="0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) + 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1  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(This would mean taking all the function values and adding 1 to them).</a:t>
            </a:r>
          </a:p>
        </p:txBody>
      </p:sp>
      <p:pic>
        <p:nvPicPr>
          <p:cNvPr id="3209" name="Picture 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914400"/>
            <a:ext cx="4343400" cy="39560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12" name="Object 140"/>
          <p:cNvGraphicFramePr>
            <a:graphicFrameLocks noChangeAspect="1"/>
          </p:cNvGraphicFramePr>
          <p:nvPr/>
        </p:nvGraphicFramePr>
        <p:xfrm>
          <a:off x="1219200" y="381000"/>
          <a:ext cx="2247900" cy="519113"/>
        </p:xfrm>
        <a:graphic>
          <a:graphicData uri="http://schemas.openxmlformats.org/presentationml/2006/ole">
            <p:oleObj spid="_x0000_s3212" name="Equation" r:id="rId6" imgW="990360" imgH="228600" progId="Equation.3">
              <p:embed/>
            </p:oleObj>
          </a:graphicData>
        </a:graphic>
      </p:graphicFrame>
      <p:sp>
        <p:nvSpPr>
          <p:cNvPr id="3214" name="Text Box 142"/>
          <p:cNvSpPr txBox="1">
            <a:spLocks noChangeArrowheads="1"/>
          </p:cNvSpPr>
          <p:nvPr/>
        </p:nvSpPr>
        <p:spPr bwMode="auto">
          <a:xfrm>
            <a:off x="0" y="5657671"/>
            <a:ext cx="9144000" cy="120032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What if we wanted to shift the graph down by 3? Notation: </a:t>
            </a:r>
            <a:r>
              <a:rPr lang="en-US" i="1" dirty="0" smtClean="0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) – 3 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(This 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would mean taking all the function values and subtracting 3 from them).</a:t>
            </a:r>
          </a:p>
        </p:txBody>
      </p:sp>
      <p:pic>
        <p:nvPicPr>
          <p:cNvPr id="3216" name="Picture 1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914400"/>
            <a:ext cx="4335463" cy="39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17" name="Object 145"/>
          <p:cNvGraphicFramePr>
            <a:graphicFrameLocks noChangeAspect="1"/>
          </p:cNvGraphicFramePr>
          <p:nvPr/>
        </p:nvGraphicFramePr>
        <p:xfrm>
          <a:off x="1143000" y="2057400"/>
          <a:ext cx="2333625" cy="519113"/>
        </p:xfrm>
        <a:graphic>
          <a:graphicData uri="http://schemas.openxmlformats.org/presentationml/2006/ole">
            <p:oleObj spid="_x0000_s3217" name="Equation" r:id="rId8" imgW="1028520" imgH="228600" progId="Equation.3">
              <p:embed/>
            </p:oleObj>
          </a:graphicData>
        </a:graphic>
      </p:graphicFrame>
      <p:graphicFrame>
        <p:nvGraphicFramePr>
          <p:cNvPr id="3213" name="Object 141"/>
          <p:cNvGraphicFramePr>
            <a:graphicFrameLocks noChangeAspect="1"/>
          </p:cNvGraphicFramePr>
          <p:nvPr/>
        </p:nvGraphicFramePr>
        <p:xfrm>
          <a:off x="1371600" y="990600"/>
          <a:ext cx="1752600" cy="657225"/>
        </p:xfrm>
        <a:graphic>
          <a:graphicData uri="http://schemas.openxmlformats.org/presentationml/2006/ole">
            <p:oleObj spid="_x0000_s3213" name="Equation" r:id="rId9" imgW="609480" imgH="228600" progId="Equation.3">
              <p:embed/>
            </p:oleObj>
          </a:graphicData>
        </a:graphic>
      </p:graphicFrame>
      <p:sp>
        <p:nvSpPr>
          <p:cNvPr id="3218" name="Text Box 146"/>
          <p:cNvSpPr txBox="1">
            <a:spLocks noChangeArrowheads="1"/>
          </p:cNvSpPr>
          <p:nvPr/>
        </p:nvSpPr>
        <p:spPr bwMode="auto">
          <a:xfrm>
            <a:off x="6324600" y="1143000"/>
            <a:ext cx="2514600" cy="3378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As you can see, a number added or subtracted from a function will cause a vertical shift or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translation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in the function.</a:t>
            </a:r>
          </a:p>
        </p:txBody>
      </p:sp>
      <p:sp>
        <p:nvSpPr>
          <p:cNvPr id="3219" name="Rectangle 147"/>
          <p:cNvSpPr>
            <a:spLocks noChangeArrowheads="1"/>
          </p:cNvSpPr>
          <p:nvPr/>
        </p:nvSpPr>
        <p:spPr bwMode="auto">
          <a:xfrm>
            <a:off x="3495675" y="2400300"/>
            <a:ext cx="161925" cy="1143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208" grpId="0" autoUpdateAnimBg="0"/>
      <p:bldP spid="3214" grpId="0" animBg="1" autoUpdateAnimBg="0"/>
      <p:bldP spid="321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 rot="-5400000">
            <a:off x="-2265362" y="2776537"/>
            <a:ext cx="5551488" cy="5191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CCFF"/>
                </a:solidFill>
                <a:latin typeface="Arial Black" pitchFamily="34" charset="0"/>
              </a:rPr>
              <a:t>VERTICAL TRANSLATIONS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4953000" y="5029200"/>
          <a:ext cx="1716088" cy="730250"/>
        </p:xfrm>
        <a:graphic>
          <a:graphicData uri="http://schemas.openxmlformats.org/presentationml/2006/ole">
            <p:oleObj spid="_x0000_s21504" name="Equation" r:id="rId3" imgW="596880" imgH="253800" progId="Equation.3">
              <p:embed/>
            </p:oleObj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0" y="5715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+ 2 look like?  </a:t>
            </a: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066800" y="533400"/>
          <a:ext cx="2333625" cy="576263"/>
        </p:xfrm>
        <a:graphic>
          <a:graphicData uri="http://schemas.openxmlformats.org/presentationml/2006/ole">
            <p:oleObj spid="_x0000_s21505" name="Equation" r:id="rId4" imgW="1028520" imgH="253800" progId="Equation.3">
              <p:embed/>
            </p:oleObj>
          </a:graphicData>
        </a:graphic>
      </p:graphicFrame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324600" y="762000"/>
            <a:ext cx="2514600" cy="41084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+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k,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k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is any real number is the graph of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but vertically shifted by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k. 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If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k i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s positive it will shift up.  If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k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is negative it will shift down</a:t>
            </a:r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219200"/>
            <a:ext cx="3581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1219200"/>
            <a:ext cx="3687763" cy="33575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1219200"/>
            <a:ext cx="3611563" cy="32893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1981200"/>
          <a:ext cx="2057400" cy="514350"/>
        </p:xfrm>
        <a:graphic>
          <a:graphicData uri="http://schemas.openxmlformats.org/presentationml/2006/ole">
            <p:oleObj spid="_x0000_s21506" name="Equation" r:id="rId8" imgW="1015920" imgH="2538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143000" y="1219200"/>
          <a:ext cx="1201738" cy="511175"/>
        </p:xfrm>
        <a:graphic>
          <a:graphicData uri="http://schemas.openxmlformats.org/presentationml/2006/ole">
            <p:oleObj spid="_x0000_s21507" name="Equation" r:id="rId9" imgW="596880" imgH="253800" progId="Equation.3">
              <p:embed/>
            </p:oleObj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24000" y="6172200"/>
            <a:ext cx="44958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- 4 look like?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7" grpId="0" autoUpdateAnimBg="0"/>
      <p:bldP spid="5134" grpId="0" animBg="1" autoUpdateAnimBg="0"/>
      <p:bldP spid="513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371600" y="869950"/>
            <a:ext cx="4800600" cy="4772025"/>
            <a:chOff x="1200" y="576"/>
            <a:chExt cx="3024" cy="3006"/>
          </a:xfrm>
        </p:grpSpPr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1200" y="3264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Above is the graph of</a:t>
              </a:r>
              <a:r>
                <a:rPr lang="en-US"/>
                <a:t>  </a:t>
              </a:r>
            </a:p>
          </p:txBody>
        </p:sp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3120" y="3168"/>
            <a:ext cx="1104" cy="414"/>
          </p:xfrm>
          <a:graphic>
            <a:graphicData uri="http://schemas.openxmlformats.org/presentationml/2006/ole">
              <p:oleObj spid="_x0000_s7173" name="Equation" r:id="rId3" imgW="609480" imgH="228600" progId="Equation.3">
                <p:embed/>
              </p:oleObj>
            </a:graphicData>
          </a:graphic>
        </p:graphicFrame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4" y="576"/>
              <a:ext cx="2640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56388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What if we wanted to shift the graph 2 to the left? Notation: </a:t>
            </a:r>
            <a:r>
              <a:rPr lang="en-US" i="1" dirty="0" smtClean="0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800080"/>
                </a:solidFill>
                <a:latin typeface="Arial" charset="0"/>
              </a:rPr>
              <a:t>x+2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(This 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would mean taking all the </a:t>
            </a:r>
            <a:r>
              <a:rPr lang="en-US" i="1" dirty="0">
                <a:solidFill>
                  <a:srgbClr val="800080"/>
                </a:solidFill>
                <a:latin typeface="Arial" charset="0"/>
              </a:rPr>
              <a:t>x 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values and adding 2 to them before putting them in the function).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629400" y="1268413"/>
            <a:ext cx="2514600" cy="447357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As you can see, a number added or subtracted from the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will cause a horizontal shift or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translation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in the function but opposite way of the sign of the number.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962275" y="2355850"/>
            <a:ext cx="161925" cy="1143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 rot="-21600000">
            <a:off x="539750" y="0"/>
            <a:ext cx="8101013" cy="6413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CCFF"/>
                </a:solidFill>
                <a:latin typeface="Arial Black" pitchFamily="34" charset="0"/>
              </a:rPr>
              <a:t>HORIZONTAL TRANSLATIONS</a:t>
            </a:r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946150"/>
            <a:ext cx="4068763" cy="3705225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869950"/>
            <a:ext cx="4221163" cy="38449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876800" y="793750"/>
          <a:ext cx="1752600" cy="657225"/>
        </p:xfrm>
        <a:graphic>
          <a:graphicData uri="http://schemas.openxmlformats.org/presentationml/2006/ole">
            <p:oleObj spid="_x0000_s7181" name="Equation" r:id="rId7" imgW="609480" imgH="228600" progId="Equation.3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3705225" y="2913063"/>
          <a:ext cx="2392363" cy="547687"/>
        </p:xfrm>
        <a:graphic>
          <a:graphicData uri="http://schemas.openxmlformats.org/presentationml/2006/ole">
            <p:oleObj spid="_x0000_s7180" name="Equation" r:id="rId8" imgW="1054080" imgH="24120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0" y="762000"/>
          <a:ext cx="2535238" cy="549275"/>
        </p:xfrm>
        <a:graphic>
          <a:graphicData uri="http://schemas.openxmlformats.org/presentationml/2006/ole">
            <p:oleObj spid="_x0000_s7177" name="Equation" r:id="rId9" imgW="1117440" imgH="241200" progId="Equation.3">
              <p:embed/>
            </p:oleObj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5657671"/>
            <a:ext cx="9144000" cy="120032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What if we wanted to shift the graph 1 to the right? Notation: </a:t>
            </a:r>
            <a:r>
              <a:rPr lang="en-US" i="1" dirty="0" smtClean="0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800080"/>
                </a:solidFill>
                <a:latin typeface="Arial" charset="0"/>
              </a:rPr>
              <a:t>x-1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This would mean taking all the </a:t>
            </a:r>
            <a:r>
              <a:rPr lang="en-US" i="1" dirty="0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 values and subtracting 1 from them before putting them in the function).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  <p:bldP spid="7182" grpId="0" animBg="1" autoUpdateAnimBg="0"/>
      <p:bldP spid="7184" grpId="0" animBg="1" autoUpdateAnimBg="0"/>
      <p:bldP spid="717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 rot="-21600000">
            <a:off x="539750" y="0"/>
            <a:ext cx="7854950" cy="6413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CCFF"/>
                </a:solidFill>
                <a:latin typeface="Arial Black" pitchFamily="34" charset="0"/>
              </a:rPr>
              <a:t>HORIZONTAL TRANSLATIONS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097338" y="5065713"/>
          <a:ext cx="1752600" cy="657225"/>
        </p:xfrm>
        <a:graphic>
          <a:graphicData uri="http://schemas.openxmlformats.org/presentationml/2006/ole">
            <p:oleObj spid="_x0000_s6148" name="Equation" r:id="rId3" imgW="609480" imgH="228600" progId="Equation.3">
              <p:embed/>
            </p:oleObj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5715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x+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1) look like? 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943600" y="1066800"/>
            <a:ext cx="2971800" cy="423227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x-h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,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h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is any real number is the graph of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but horizontally shifted by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h. Notice the negative.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sz="2000">
                <a:solidFill>
                  <a:srgbClr val="FFCCFF"/>
                </a:solidFill>
                <a:latin typeface="Arial" charset="0"/>
              </a:rPr>
              <a:t>(If you set the stuff in parenthesis = 0 &amp; solve it will tell you how to shift along </a:t>
            </a:r>
            <a:r>
              <a:rPr lang="en-US" sz="2000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sz="2000">
                <a:solidFill>
                  <a:srgbClr val="FFCCFF"/>
                </a:solidFill>
                <a:latin typeface="Arial" charset="0"/>
              </a:rPr>
              <a:t> axis).</a:t>
            </a:r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219200"/>
            <a:ext cx="3611563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143000"/>
            <a:ext cx="3687763" cy="33591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066800"/>
            <a:ext cx="3763963" cy="34274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33400" y="1143000"/>
          <a:ext cx="2390775" cy="547688"/>
        </p:xfrm>
        <a:graphic>
          <a:graphicData uri="http://schemas.openxmlformats.org/presentationml/2006/ole">
            <p:oleObj spid="_x0000_s6150" name="Equation" r:id="rId7" imgW="1054080" imgH="24120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3657600" y="838200"/>
          <a:ext cx="1227138" cy="460375"/>
        </p:xfrm>
        <a:graphic>
          <a:graphicData uri="http://schemas.openxmlformats.org/presentationml/2006/ole">
            <p:oleObj spid="_x0000_s6156" name="Equation" r:id="rId8" imgW="609480" imgH="228600" progId="Equation.3">
              <p:embed/>
            </p:oleObj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-3) look like?  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124200" y="4038600"/>
          <a:ext cx="2211388" cy="487363"/>
        </p:xfrm>
        <a:graphic>
          <a:graphicData uri="http://schemas.openxmlformats.org/presentationml/2006/ole">
            <p:oleObj spid="_x0000_s6155" name="Equation" r:id="rId9" imgW="1091880" imgH="241200" progId="Equation.3">
              <p:embed/>
            </p:oleObj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6477000" y="5562600"/>
          <a:ext cx="1295400" cy="422275"/>
        </p:xfrm>
        <a:graphic>
          <a:graphicData uri="http://schemas.openxmlformats.org/presentationml/2006/ole">
            <p:oleObj spid="_x0000_s6161" name="Equation" r:id="rId10" imgW="545760" imgH="177480" progId="Equation.3">
              <p:embed/>
            </p:oleObj>
          </a:graphicData>
        </a:graphic>
      </p:graphicFrame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953000" y="4495800"/>
            <a:ext cx="1752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943600" y="1066800"/>
            <a:ext cx="2971800" cy="423227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x-h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,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h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is any real number is the graph of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but horizontally shifted by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h. Notice the negative.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sz="2000">
                <a:solidFill>
                  <a:srgbClr val="FFCCFF"/>
                </a:solidFill>
                <a:latin typeface="Arial" charset="0"/>
              </a:rPr>
              <a:t>(If you set the 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stuff in parenthesis = 0 </a:t>
            </a:r>
            <a:r>
              <a:rPr lang="en-US" sz="2000">
                <a:solidFill>
                  <a:srgbClr val="FFCCFF"/>
                </a:solidFill>
                <a:latin typeface="Arial" charset="0"/>
              </a:rPr>
              <a:t>&amp; solve it will tell you how to shift along </a:t>
            </a:r>
            <a:r>
              <a:rPr lang="en-US" sz="2000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sz="2000">
                <a:solidFill>
                  <a:srgbClr val="FFCCFF"/>
                </a:solidFill>
                <a:latin typeface="Arial" charset="0"/>
              </a:rPr>
              <a:t> axis).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4481513" y="4119563"/>
            <a:ext cx="655637" cy="31908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8077200" y="5562600"/>
          <a:ext cx="812800" cy="422275"/>
        </p:xfrm>
        <a:graphic>
          <a:graphicData uri="http://schemas.openxmlformats.org/presentationml/2006/ole">
            <p:oleObj spid="_x0000_s6166" name="Equation" r:id="rId11" imgW="342720" imgH="177480" progId="Equation.3">
              <p:embed/>
            </p:oleObj>
          </a:graphicData>
        </a:graphic>
      </p:graphicFrame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953000" y="6019800"/>
            <a:ext cx="3962400" cy="427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800080"/>
                </a:solidFill>
                <a:latin typeface="Arial" charset="0"/>
              </a:rPr>
              <a:t>So shift along the </a:t>
            </a:r>
            <a:r>
              <a:rPr lang="en-US" sz="2200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 sz="2200">
                <a:solidFill>
                  <a:srgbClr val="800080"/>
                </a:solidFill>
                <a:latin typeface="Arial" charset="0"/>
              </a:rPr>
              <a:t>-axis by 3</a:t>
            </a:r>
          </a:p>
        </p:txBody>
      </p:sp>
      <p:sp>
        <p:nvSpPr>
          <p:cNvPr id="6168" name="AutoShape 24"/>
          <p:cNvSpPr>
            <a:spLocks/>
          </p:cNvSpPr>
          <p:nvPr/>
        </p:nvSpPr>
        <p:spPr bwMode="auto">
          <a:xfrm rot="-5400000">
            <a:off x="3357563" y="2487612"/>
            <a:ext cx="457200" cy="1133475"/>
          </a:xfrm>
          <a:prstGeom prst="leftBrace">
            <a:avLst>
              <a:gd name="adj1" fmla="val 20660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895600" y="3276600"/>
            <a:ext cx="15240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  <a:latin typeface="Arial" charset="0"/>
              </a:rPr>
              <a:t>shift right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9" grpId="0" autoUpdateAnimBg="0"/>
      <p:bldP spid="6151" grpId="0" animBg="1" autoUpdateAnimBg="0"/>
      <p:bldP spid="6157" grpId="0" animBg="1" autoUpdateAnimBg="0"/>
      <p:bldP spid="6163" grpId="0" animBg="1"/>
      <p:bldP spid="6164" grpId="0" animBg="1" autoUpdateAnimBg="0"/>
      <p:bldP spid="6165" grpId="0" animBg="1"/>
      <p:bldP spid="6167" grpId="0" animBg="1" autoUpdateAnimBg="0"/>
      <p:bldP spid="6168" grpId="0" animBg="1"/>
      <p:bldP spid="616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4" name="Picture 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371600"/>
            <a:ext cx="3763963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41" name="Picture 1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143000"/>
            <a:ext cx="4068763" cy="37052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4240" name="Picture 1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143000"/>
            <a:ext cx="3992563" cy="36369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4234" name="AutoShape 138"/>
          <p:cNvSpPr>
            <a:spLocks noChangeArrowheads="1"/>
          </p:cNvSpPr>
          <p:nvPr/>
        </p:nvSpPr>
        <p:spPr bwMode="auto">
          <a:xfrm>
            <a:off x="6248400" y="5715000"/>
            <a:ext cx="457200" cy="381000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1" name="AutoShape 135"/>
          <p:cNvSpPr>
            <a:spLocks noChangeArrowheads="1"/>
          </p:cNvSpPr>
          <p:nvPr/>
        </p:nvSpPr>
        <p:spPr bwMode="auto">
          <a:xfrm>
            <a:off x="5334000" y="5791200"/>
            <a:ext cx="762000" cy="304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457200" y="2286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We could have a function that is transformed or translated both vertically AND horizontally.</a:t>
            </a:r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1447800" y="5029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4226" name="Object 130"/>
          <p:cNvGraphicFramePr>
            <a:graphicFrameLocks noChangeAspect="1"/>
          </p:cNvGraphicFramePr>
          <p:nvPr/>
        </p:nvGraphicFramePr>
        <p:xfrm>
          <a:off x="4387850" y="4895850"/>
          <a:ext cx="1935163" cy="693738"/>
        </p:xfrm>
        <a:graphic>
          <a:graphicData uri="http://schemas.openxmlformats.org/presentationml/2006/ole">
            <p:oleObj spid="_x0000_s4226" name="Equation" r:id="rId6" imgW="672840" imgH="241200" progId="Equation.3">
              <p:embed/>
            </p:oleObj>
          </a:graphicData>
        </a:graphic>
      </p:graphicFrame>
      <p:grpSp>
        <p:nvGrpSpPr>
          <p:cNvPr id="4243" name="Group 147"/>
          <p:cNvGrpSpPr>
            <a:grpSpLocks/>
          </p:cNvGrpSpPr>
          <p:nvPr/>
        </p:nvGrpSpPr>
        <p:grpSpPr bwMode="auto">
          <a:xfrm>
            <a:off x="533400" y="5638800"/>
            <a:ext cx="8229600" cy="588963"/>
            <a:chOff x="336" y="3552"/>
            <a:chExt cx="5184" cy="371"/>
          </a:xfrm>
        </p:grpSpPr>
        <p:sp>
          <p:nvSpPr>
            <p:cNvPr id="4227" name="Text Box 131"/>
            <p:cNvSpPr txBox="1">
              <a:spLocks noChangeArrowheads="1"/>
            </p:cNvSpPr>
            <p:nvPr/>
          </p:nvSpPr>
          <p:spPr bwMode="auto">
            <a:xfrm>
              <a:off x="336" y="3600"/>
              <a:ext cx="51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800080"/>
                  </a:solidFill>
                  <a:latin typeface="Arial" charset="0"/>
                </a:rPr>
                <a:t>What would the graph of                                  look like?</a:t>
              </a:r>
            </a:p>
          </p:txBody>
        </p:sp>
        <p:graphicFrame>
          <p:nvGraphicFramePr>
            <p:cNvPr id="4228" name="Object 132"/>
            <p:cNvGraphicFramePr>
              <a:graphicFrameLocks noChangeAspect="1"/>
            </p:cNvGraphicFramePr>
            <p:nvPr/>
          </p:nvGraphicFramePr>
          <p:xfrm>
            <a:off x="2498" y="3552"/>
            <a:ext cx="1745" cy="371"/>
          </p:xfrm>
          <a:graphic>
            <a:graphicData uri="http://schemas.openxmlformats.org/presentationml/2006/ole">
              <p:oleObj spid="_x0000_s4228" name="Equation" r:id="rId7" imgW="1193760" imgH="253800" progId="Equation.3">
                <p:embed/>
              </p:oleObj>
            </a:graphicData>
          </a:graphic>
        </p:graphicFrame>
      </p:grpSp>
      <p:sp>
        <p:nvSpPr>
          <p:cNvPr id="4233" name="Text Box 137"/>
          <p:cNvSpPr txBox="1">
            <a:spLocks noChangeArrowheads="1"/>
          </p:cNvSpPr>
          <p:nvPr/>
        </p:nvSpPr>
        <p:spPr bwMode="auto">
          <a:xfrm rot="-5400000">
            <a:off x="2438400" y="2590800"/>
            <a:ext cx="914400" cy="457200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up 3</a:t>
            </a:r>
          </a:p>
        </p:txBody>
      </p:sp>
      <p:sp>
        <p:nvSpPr>
          <p:cNvPr id="4239" name="AutoShape 143"/>
          <p:cNvSpPr>
            <a:spLocks/>
          </p:cNvSpPr>
          <p:nvPr/>
        </p:nvSpPr>
        <p:spPr bwMode="auto">
          <a:xfrm rot="21600000">
            <a:off x="3200400" y="2257425"/>
            <a:ext cx="381000" cy="1201738"/>
          </a:xfrm>
          <a:prstGeom prst="leftBrace">
            <a:avLst>
              <a:gd name="adj1" fmla="val 26285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7" name="AutoShape 141"/>
          <p:cNvSpPr>
            <a:spLocks/>
          </p:cNvSpPr>
          <p:nvPr/>
        </p:nvSpPr>
        <p:spPr bwMode="auto">
          <a:xfrm rot="16200000">
            <a:off x="3810000" y="3276600"/>
            <a:ext cx="381000" cy="838200"/>
          </a:xfrm>
          <a:prstGeom prst="leftBrace">
            <a:avLst>
              <a:gd name="adj1" fmla="val 18333"/>
              <a:gd name="adj2" fmla="val 50000"/>
            </a:avLst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8" name="Text Box 142"/>
          <p:cNvSpPr txBox="1">
            <a:spLocks noChangeArrowheads="1"/>
          </p:cNvSpPr>
          <p:nvPr/>
        </p:nvSpPr>
        <p:spPr bwMode="auto">
          <a:xfrm>
            <a:off x="3581400" y="40386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left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4" grpId="0" animBg="1"/>
      <p:bldP spid="4231" grpId="0" animBg="1"/>
      <p:bldP spid="4233" grpId="0" animBg="1" autoUpdateAnimBg="0"/>
      <p:bldP spid="4239" grpId="0" animBg="1"/>
      <p:bldP spid="4237" grpId="0" animBg="1"/>
      <p:bldP spid="423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133600" y="304800"/>
            <a:ext cx="4800600" cy="3500438"/>
            <a:chOff x="1344" y="192"/>
            <a:chExt cx="3024" cy="2205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44" y="192"/>
              <a:ext cx="3024" cy="2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2688" y="1632"/>
              <a:ext cx="9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and</a:t>
              </a:r>
            </a:p>
          </p:txBody>
        </p:sp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If we multiply a function by a non-zero real number it has the affect of either stretching or compressing the function because it causes the function value (the 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y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 value) to be multiplied by that number.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5943600"/>
            <a:ext cx="8534400" cy="8223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FF"/>
                </a:solidFill>
                <a:latin typeface="Arial" charset="0"/>
              </a:rPr>
              <a:t>Let's try some functions from our library of functions multiplied by non-zero real numbers to see this.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0" y="5213350"/>
            <a:ext cx="234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3600" b="1">
                <a:solidFill>
                  <a:srgbClr val="CC0000"/>
                </a:solidFill>
                <a:latin typeface="Arial" charset="0"/>
              </a:rPr>
              <a:t>DILATION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953000" y="5029200"/>
          <a:ext cx="1716088" cy="730250"/>
        </p:xfrm>
        <a:graphic>
          <a:graphicData uri="http://schemas.openxmlformats.org/presentationml/2006/ole">
            <p:oleObj spid="_x0000_s11267" name="Equation" r:id="rId3" imgW="596880" imgH="253800" progId="Equation.3">
              <p:embed/>
            </p:oleObj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29400" y="2133600"/>
            <a:ext cx="2514600" cy="423227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,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is 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any real number GREATER THAN 1,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is the graph of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but vertically stretched or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dilated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by a factor of </a:t>
            </a: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.  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219200"/>
            <a:ext cx="3581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990600"/>
            <a:ext cx="3810000" cy="34702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976313"/>
            <a:ext cx="3962400" cy="360838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143000" y="1219200"/>
          <a:ext cx="1201738" cy="511175"/>
        </p:xfrm>
        <a:graphic>
          <a:graphicData uri="http://schemas.openxmlformats.org/presentationml/2006/ole">
            <p:oleObj spid="_x0000_s11272" name="Equation" r:id="rId7" imgW="596880" imgH="253800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1676400" y="381000"/>
          <a:ext cx="1728788" cy="576263"/>
        </p:xfrm>
        <a:graphic>
          <a:graphicData uri="http://schemas.openxmlformats.org/presentationml/2006/ole">
            <p:oleObj spid="_x0000_s11273" name="Equation" r:id="rId8" imgW="761760" imgH="253800" progId="Equation.3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3962400" y="457200"/>
          <a:ext cx="1543050" cy="514350"/>
        </p:xfrm>
        <a:graphic>
          <a:graphicData uri="http://schemas.openxmlformats.org/presentationml/2006/ole">
            <p:oleObj spid="_x0000_s11274" name="Equation" r:id="rId9" imgW="761760" imgH="253800" progId="Equation.3">
              <p:embed/>
            </p:oleObj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524000" y="5715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524000" y="6172200"/>
            <a:ext cx="44958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4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28600" y="2057400"/>
            <a:ext cx="2819400" cy="26479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for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graph, the new (red)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2 times as much as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28600" y="2057400"/>
            <a:ext cx="2819400" cy="26479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for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graph, the new (green)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4 times as much as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  <p:bldP spid="11275" grpId="0" autoUpdateAnimBg="0"/>
      <p:bldP spid="11276" grpId="0" animBg="1" autoUpdateAnimBg="0"/>
      <p:bldP spid="11277" grpId="0" animBg="1" autoUpdateAnimBg="0"/>
      <p:bldP spid="1127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953000" y="5029200"/>
          <a:ext cx="1716088" cy="730250"/>
        </p:xfrm>
        <a:graphic>
          <a:graphicData uri="http://schemas.openxmlformats.org/presentationml/2006/ole">
            <p:oleObj spid="_x0000_s10244" name="Equation" r:id="rId3" imgW="596880" imgH="253800" progId="Equation.3">
              <p:embed/>
            </p:oleObj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629400" y="990600"/>
            <a:ext cx="2286000" cy="356393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,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sz="2800" b="1" i="1">
                <a:solidFill>
                  <a:srgbClr val="FFFF00"/>
                </a:solidFill>
              </a:rPr>
              <a:t>a</a:t>
            </a:r>
            <a:r>
              <a:rPr lang="en-US" b="1" i="1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is 0 &lt; </a:t>
            </a:r>
            <a:r>
              <a:rPr lang="en-US" sz="2800" b="1" i="1">
                <a:solidFill>
                  <a:srgbClr val="FFFF00"/>
                </a:solidFill>
              </a:rPr>
              <a:t>a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 &lt; 1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, is the graph of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but vertically compressed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>
                <a:solidFill>
                  <a:srgbClr val="FFCCFF"/>
                </a:solidFill>
                <a:latin typeface="Arial" charset="0"/>
              </a:rPr>
              <a:t>or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dilated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by a factor of </a:t>
            </a: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.  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219200"/>
            <a:ext cx="3581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9638" y="1254125"/>
            <a:ext cx="3611562" cy="32893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01600" y="3246438"/>
            <a:ext cx="4495800" cy="15525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for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graph, the new (red)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1/2 as much as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1219200"/>
            <a:ext cx="3687763" cy="33591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84138" y="3262313"/>
            <a:ext cx="4495800" cy="15525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for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graph, the new (green)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1/4 as much as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724400" y="2819400"/>
          <a:ext cx="1697038" cy="798513"/>
        </p:xfrm>
        <a:graphic>
          <a:graphicData uri="http://schemas.openxmlformats.org/presentationml/2006/ole">
            <p:oleObj spid="_x0000_s10251" name="Equation" r:id="rId7" imgW="838080" imgH="393480" progId="Equation.3">
              <p:embed/>
            </p:oleObj>
          </a:graphicData>
        </a:graphic>
      </p:graphicFrame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81000" y="1524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if the value of </a:t>
            </a:r>
            <a:r>
              <a:rPr lang="en-US" sz="2800" b="1" i="1">
                <a:solidFill>
                  <a:srgbClr val="800080"/>
                </a:solidFill>
              </a:rPr>
              <a:t>a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 was positive but less than 1?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143000" y="762000"/>
          <a:ext cx="1201738" cy="511175"/>
        </p:xfrm>
        <a:graphic>
          <a:graphicData uri="http://schemas.openxmlformats.org/presentationml/2006/ole">
            <p:oleObj spid="_x0000_s10252" name="Equation" r:id="rId8" imgW="596880" imgH="25380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28600" y="1524000"/>
          <a:ext cx="1900238" cy="893763"/>
        </p:xfrm>
        <a:graphic>
          <a:graphicData uri="http://schemas.openxmlformats.org/presentationml/2006/ole">
            <p:oleObj spid="_x0000_s10246" name="Equation" r:id="rId9" imgW="838080" imgH="393480" progId="Equation.3">
              <p:embed/>
            </p:oleObj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24000" y="6172200"/>
            <a:ext cx="44958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1/4 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24000" y="5715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1/2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  <p:bldP spid="10257" grpId="0" animBg="1" autoUpdateAnimBg="0"/>
      <p:bldP spid="10259" grpId="0" animBg="1" autoUpdateAnimBg="0"/>
      <p:bldP spid="10253" grpId="0" animBg="1" autoUpdateAnimBg="0"/>
      <p:bldP spid="1024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1031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Arial Black</vt:lpstr>
      <vt:lpstr>Arial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Enayat Qayumi</cp:lastModifiedBy>
  <cp:revision>75</cp:revision>
  <dcterms:created xsi:type="dcterms:W3CDTF">2003-01-14T22:34:01Z</dcterms:created>
  <dcterms:modified xsi:type="dcterms:W3CDTF">2016-08-18T05:15:25Z</dcterms:modified>
</cp:coreProperties>
</file>