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66" r:id="rId4"/>
    <p:sldId id="259" r:id="rId5"/>
    <p:sldId id="261" r:id="rId6"/>
    <p:sldId id="262" r:id="rId7"/>
    <p:sldId id="267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4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86EC-CFCB-4B1E-85B2-0537CC1CF98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D88-2AA7-4AE5-92D1-8EF4DF272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86EC-CFCB-4B1E-85B2-0537CC1CF98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D88-2AA7-4AE5-92D1-8EF4DF272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86EC-CFCB-4B1E-85B2-0537CC1CF98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D88-2AA7-4AE5-92D1-8EF4DF272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86EC-CFCB-4B1E-85B2-0537CC1CF98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D88-2AA7-4AE5-92D1-8EF4DF272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86EC-CFCB-4B1E-85B2-0537CC1CF98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D88-2AA7-4AE5-92D1-8EF4DF272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86EC-CFCB-4B1E-85B2-0537CC1CF98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D88-2AA7-4AE5-92D1-8EF4DF272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86EC-CFCB-4B1E-85B2-0537CC1CF98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D88-2AA7-4AE5-92D1-8EF4DF272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86EC-CFCB-4B1E-85B2-0537CC1CF98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D88-2AA7-4AE5-92D1-8EF4DF272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86EC-CFCB-4B1E-85B2-0537CC1CF98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D88-2AA7-4AE5-92D1-8EF4DF272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86EC-CFCB-4B1E-85B2-0537CC1CF98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D88-2AA7-4AE5-92D1-8EF4DF272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86EC-CFCB-4B1E-85B2-0537CC1CF98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D88-2AA7-4AE5-92D1-8EF4DF272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C86EC-CFCB-4B1E-85B2-0537CC1CF98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1CD88-2AA7-4AE5-92D1-8EF4DF272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7" Type="http://schemas.openxmlformats.org/officeDocument/2006/relationships/image" Target="../media/image39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3A06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541798"/>
              </p:ext>
            </p:extLst>
          </p:nvPr>
        </p:nvGraphicFramePr>
        <p:xfrm>
          <a:off x="0" y="896815"/>
          <a:ext cx="8686800" cy="703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2" name="Equation" r:id="rId3" imgW="3136900" imgH="254000" progId="Equation.DSMT4">
                  <p:embed/>
                </p:oleObj>
              </mc:Choice>
              <mc:Fallback>
                <p:oleObj name="Equation" r:id="rId3" imgW="3136900" imgH="2540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96815"/>
                        <a:ext cx="8686800" cy="7033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205420"/>
              </p:ext>
            </p:extLst>
          </p:nvPr>
        </p:nvGraphicFramePr>
        <p:xfrm>
          <a:off x="304800" y="1600200"/>
          <a:ext cx="2971800" cy="1162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3" name="Equation" r:id="rId5" imgW="1168400" imgH="457200" progId="Equation.DSMT4">
                  <p:embed/>
                </p:oleObj>
              </mc:Choice>
              <mc:Fallback>
                <p:oleObj name="Equation" r:id="rId5" imgW="1168400" imgH="4572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00200"/>
                        <a:ext cx="2971800" cy="11628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http://hmco.tdlc.com/public/calc7esample/ch00/ch00c/00c_images/cn00c03.gif"/>
          <p:cNvPicPr/>
          <p:nvPr/>
        </p:nvPicPr>
        <p:blipFill rotWithShape="1">
          <a:blip r:embed="rId7" cstate="print"/>
          <a:srcRect t="74287" r="77504" b="6097"/>
          <a:stretch/>
        </p:blipFill>
        <p:spPr bwMode="auto">
          <a:xfrm>
            <a:off x="6400800" y="1447800"/>
            <a:ext cx="21336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442468"/>
              </p:ext>
            </p:extLst>
          </p:nvPr>
        </p:nvGraphicFramePr>
        <p:xfrm>
          <a:off x="152400" y="3953791"/>
          <a:ext cx="8194676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4" name="Equation" r:id="rId8" imgW="2958840" imgH="431640" progId="Equation.DSMT4">
                  <p:embed/>
                </p:oleObj>
              </mc:Choice>
              <mc:Fallback>
                <p:oleObj name="Equation" r:id="rId8" imgW="2958840" imgH="4316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953791"/>
                        <a:ext cx="8194676" cy="1195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056948"/>
              </p:ext>
            </p:extLst>
          </p:nvPr>
        </p:nvGraphicFramePr>
        <p:xfrm>
          <a:off x="286820" y="5410200"/>
          <a:ext cx="3165475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5" name="Equation" r:id="rId10" imgW="1244520" imgH="457200" progId="Equation.DSMT4">
                  <p:embed/>
                </p:oleObj>
              </mc:Choice>
              <mc:Fallback>
                <p:oleObj name="Equation" r:id="rId10" imgW="1244520" imgH="457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820" y="5410200"/>
                        <a:ext cx="3165475" cy="1163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Evaluating Piecewise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Given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Find  f(-1)</a:t>
            </a:r>
          </a:p>
          <a:p>
            <a:r>
              <a:rPr lang="en-US" sz="2800" dirty="0" smtClean="0"/>
              <a:t>Find  f(-5)</a:t>
            </a:r>
          </a:p>
          <a:p>
            <a:r>
              <a:rPr lang="en-US" sz="2800" dirty="0" smtClean="0"/>
              <a:t>Find  f(-2)</a:t>
            </a:r>
          </a:p>
          <a:p>
            <a:r>
              <a:rPr lang="en-US" sz="2800" dirty="0" smtClean="0"/>
              <a:t>What is the domain and range?</a:t>
            </a:r>
          </a:p>
          <a:p>
            <a:pPr marL="0" indent="0">
              <a:buNone/>
            </a:pPr>
            <a:r>
              <a:rPr lang="en-US" sz="2800" dirty="0" smtClean="0"/>
              <a:t>     (In order to find the range graph it first.)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719669"/>
              </p:ext>
            </p:extLst>
          </p:nvPr>
        </p:nvGraphicFramePr>
        <p:xfrm>
          <a:off x="2057400" y="1105463"/>
          <a:ext cx="4722146" cy="1329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3" imgW="1714500" imgH="482600" progId="Equation.DSMT4">
                  <p:embed/>
                </p:oleObj>
              </mc:Choice>
              <mc:Fallback>
                <p:oleObj name="Equation" r:id="rId3" imgW="1714500" imgH="4826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105463"/>
                        <a:ext cx="4722146" cy="13291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04441"/>
              </p:ext>
            </p:extLst>
          </p:nvPr>
        </p:nvGraphicFramePr>
        <p:xfrm>
          <a:off x="2438400" y="2743200"/>
          <a:ext cx="87923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5" imgW="317087" imgH="164885" progId="Equation.DSMT4">
                  <p:embed/>
                </p:oleObj>
              </mc:Choice>
              <mc:Fallback>
                <p:oleObj name="Equation" r:id="rId5" imgW="317087" imgH="164885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743200"/>
                        <a:ext cx="879231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186643"/>
              </p:ext>
            </p:extLst>
          </p:nvPr>
        </p:nvGraphicFramePr>
        <p:xfrm>
          <a:off x="2438400" y="3258758"/>
          <a:ext cx="858837" cy="462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7" imgW="330120" imgH="177480" progId="Equation.DSMT4">
                  <p:embed/>
                </p:oleObj>
              </mc:Choice>
              <mc:Fallback>
                <p:oleObj name="Equation" r:id="rId7" imgW="330120" imgH="17748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258758"/>
                        <a:ext cx="858837" cy="4626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164735"/>
              </p:ext>
            </p:extLst>
          </p:nvPr>
        </p:nvGraphicFramePr>
        <p:xfrm>
          <a:off x="2463048" y="3721405"/>
          <a:ext cx="834189" cy="506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Equation" r:id="rId9" imgW="317087" imgH="177569" progId="Equation.DSMT4">
                  <p:embed/>
                </p:oleObj>
              </mc:Choice>
              <mc:Fallback>
                <p:oleObj name="Equation" r:id="rId9" imgW="317087" imgH="177569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048" y="3721405"/>
                        <a:ext cx="834189" cy="5064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405564"/>
              </p:ext>
            </p:extLst>
          </p:nvPr>
        </p:nvGraphicFramePr>
        <p:xfrm>
          <a:off x="838200" y="5486400"/>
          <a:ext cx="4445000" cy="1150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Equation" r:id="rId11" imgW="1765300" imgH="457200" progId="Equation.DSMT4">
                  <p:embed/>
                </p:oleObj>
              </mc:Choice>
              <mc:Fallback>
                <p:oleObj name="Equation" r:id="rId11" imgW="1765300" imgH="4572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86400"/>
                        <a:ext cx="4445000" cy="11507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Functions</a:t>
            </a:r>
            <a:endParaRPr lang="en-US" dirty="0"/>
          </a:p>
        </p:txBody>
      </p:sp>
      <p:pic>
        <p:nvPicPr>
          <p:cNvPr id="5" name="Content Placeholder 4" descr="01-0039"/>
          <p:cNvPicPr>
            <a:picLocks noGrp="1"/>
          </p:cNvPicPr>
          <p:nvPr>
            <p:ph idx="1"/>
          </p:nvPr>
        </p:nvPicPr>
        <p:blipFill>
          <a:blip r:embed="rId3" cstate="print"/>
          <a:srcRect r="34912"/>
          <a:stretch>
            <a:fillRect/>
          </a:stretch>
        </p:blipFill>
        <p:spPr bwMode="auto">
          <a:xfrm>
            <a:off x="914400" y="2332037"/>
            <a:ext cx="7322881" cy="452596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66800" y="13716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Given: </a:t>
            </a:r>
            <a:endParaRPr lang="en-US" sz="3200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38400" y="1295400"/>
          <a:ext cx="519764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Equation" r:id="rId4" imgW="1828800" imgH="241300" progId="Equation.DSMT4">
                  <p:embed/>
                </p:oleObj>
              </mc:Choice>
              <mc:Fallback>
                <p:oleObj name="Equation" r:id="rId4" imgW="1828800" imgH="2413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295400"/>
                        <a:ext cx="519764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Composite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</a:t>
            </a:r>
          </a:p>
          <a:p>
            <a:r>
              <a:rPr lang="en-US" dirty="0" smtClean="0"/>
              <a:t>Find f(g(x)) and g(f(x))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91000" y="457200"/>
          <a:ext cx="4267200" cy="820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" name="Equation" r:id="rId3" imgW="1320227" imgH="253890" progId="Equation.DSMT4">
                  <p:embed/>
                </p:oleObj>
              </mc:Choice>
              <mc:Fallback>
                <p:oleObj name="Equation" r:id="rId3" imgW="1320227" imgH="25389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57200"/>
                        <a:ext cx="4267200" cy="8206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04999" y="1524000"/>
          <a:ext cx="567266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9" name="Equation" r:id="rId5" imgW="1701800" imgH="228600" progId="Equation.DSMT4">
                  <p:embed/>
                </p:oleObj>
              </mc:Choice>
              <mc:Fallback>
                <p:oleObj name="Equation" r:id="rId5" imgW="1701800" imgH="2286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4999" y="1524000"/>
                        <a:ext cx="567266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14399" y="3048000"/>
          <a:ext cx="4572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0" name="Equation" r:id="rId7" imgW="1524000" imgH="279400" progId="Equation.DSMT4">
                  <p:embed/>
                </p:oleObj>
              </mc:Choice>
              <mc:Fallback>
                <p:oleObj name="Equation" r:id="rId7" imgW="1524000" imgH="27940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399" y="3048000"/>
                        <a:ext cx="45720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914400" y="4038600"/>
          <a:ext cx="3276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1" name="Equation" r:id="rId9" imgW="1091726" imgH="228501" progId="Equation.DSMT4">
                  <p:embed/>
                </p:oleObj>
              </mc:Choice>
              <mc:Fallback>
                <p:oleObj name="Equation" r:id="rId9" imgW="1091726" imgH="228501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38600"/>
                        <a:ext cx="3276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Summarizing Even and Odd Functions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2401" y="1676400"/>
          <a:ext cx="8991599" cy="952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1" name="Equation" r:id="rId3" imgW="4076700" imgH="431800" progId="Equation.DSMT4">
                  <p:embed/>
                </p:oleObj>
              </mc:Choice>
              <mc:Fallback>
                <p:oleObj name="Equation" r:id="rId3" imgW="4076700" imgH="4318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1" y="1676400"/>
                        <a:ext cx="8991599" cy="9523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-1" y="2895600"/>
          <a:ext cx="9144001" cy="983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2" name="Equation" r:id="rId5" imgW="4013200" imgH="431800" progId="Equation.DSMT4">
                  <p:embed/>
                </p:oleObj>
              </mc:Choice>
              <mc:Fallback>
                <p:oleObj name="Equation" r:id="rId5" imgW="4013200" imgH="4318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" y="2895600"/>
                        <a:ext cx="9144001" cy="9838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http://hmco.tdlc.com/public/calc7esample/ch00/ch00a/00a_images/cn00a03.gif"/>
          <p:cNvPicPr/>
          <p:nvPr/>
        </p:nvPicPr>
        <p:blipFill>
          <a:blip r:embed="rId7" cstate="print"/>
          <a:srcRect t="5169" r="76890" b="78339"/>
          <a:stretch>
            <a:fillRect/>
          </a:stretch>
        </p:blipFill>
        <p:spPr bwMode="auto">
          <a:xfrm>
            <a:off x="228600" y="3810000"/>
            <a:ext cx="2590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hmco.tdlc.com/public/calc7esample/ch00/ch00a/00a_images/cn00a03.gif"/>
          <p:cNvPicPr/>
          <p:nvPr/>
        </p:nvPicPr>
        <p:blipFill>
          <a:blip r:embed="rId7" cstate="print"/>
          <a:srcRect t="39661" r="76496" b="43761"/>
          <a:stretch>
            <a:fillRect/>
          </a:stretch>
        </p:blipFill>
        <p:spPr bwMode="auto">
          <a:xfrm>
            <a:off x="4800600" y="3886200"/>
            <a:ext cx="2362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on this slide should be new to you.</a:t>
            </a:r>
            <a:endParaRPr lang="en-US" dirty="0"/>
          </a:p>
        </p:txBody>
      </p:sp>
      <p:pic>
        <p:nvPicPr>
          <p:cNvPr id="4" name="Picture 3" descr="http://hmco.tdlc.com/public/calc7esample/ch00/ch00c/00c_images/cn00c04.gif"/>
          <p:cNvPicPr/>
          <p:nvPr/>
        </p:nvPicPr>
        <p:blipFill>
          <a:blip r:embed="rId2" cstate="print"/>
          <a:srcRect l="32710" t="81160" r="78" b="2302"/>
          <a:stretch>
            <a:fillRect/>
          </a:stretch>
        </p:blipFill>
        <p:spPr bwMode="auto">
          <a:xfrm>
            <a:off x="381000" y="2438400"/>
            <a:ext cx="8458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8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5344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Are the following Even, Odd, or Neither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Even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Odd</a:t>
            </a:r>
          </a:p>
          <a:p>
            <a:endParaRPr lang="en-US" dirty="0" smtClean="0"/>
          </a:p>
          <a:p>
            <a:r>
              <a:rPr lang="en-US" dirty="0" smtClean="0"/>
              <a:t>Neither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200" y="1676400"/>
          <a:ext cx="352583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name="Equation" r:id="rId3" imgW="1066800" imgH="228600" progId="Equation.DSMT4">
                  <p:embed/>
                </p:oleObj>
              </mc:Choice>
              <mc:Fallback>
                <p:oleObj name="Equation" r:id="rId3" imgW="1066800" imgH="2286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76400"/>
                        <a:ext cx="3525838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7200" y="3962400"/>
          <a:ext cx="3581400" cy="795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3" name="Equation" r:id="rId5" imgW="1028700" imgH="228600" progId="Equation.DSMT4">
                  <p:embed/>
                </p:oleObj>
              </mc:Choice>
              <mc:Fallback>
                <p:oleObj name="Equation" r:id="rId5" imgW="1028700" imgH="2286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62400"/>
                        <a:ext cx="3581400" cy="7958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457200" y="2819400"/>
          <a:ext cx="2895600" cy="789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4" name="Equation" r:id="rId7" imgW="838200" imgH="228600" progId="Equation.DSMT4">
                  <p:embed/>
                </p:oleObj>
              </mc:Choice>
              <mc:Fallback>
                <p:oleObj name="Equation" r:id="rId7" imgW="838200" imgH="2286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19400"/>
                        <a:ext cx="2895600" cy="7892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Functions and Their Graphs </a:t>
            </a:r>
            <a:br>
              <a:rPr lang="en-US" sz="4800" b="1" dirty="0" smtClean="0"/>
            </a:br>
            <a:r>
              <a:rPr lang="en-US" sz="4800" b="1" dirty="0" smtClean="0"/>
              <a:t>P.3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905000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On the agenda: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2895600"/>
            <a:ext cx="43434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Function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Domain and Range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Evaluating Functions</a:t>
            </a:r>
          </a:p>
        </p:txBody>
      </p:sp>
      <p:sp>
        <p:nvSpPr>
          <p:cNvPr id="6" name="Subtitle 5"/>
          <p:cNvSpPr txBox="1">
            <a:spLocks noGrp="1"/>
          </p:cNvSpPr>
          <p:nvPr>
            <p:ph type="subTitle" idx="1"/>
          </p:nvPr>
        </p:nvSpPr>
        <p:spPr>
          <a:xfrm>
            <a:off x="0" y="5181600"/>
            <a:ext cx="914400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dirty="0" smtClean="0">
                <a:solidFill>
                  <a:srgbClr val="FFFF00"/>
                </a:solidFill>
              </a:rPr>
              <a:t>HW:  </a:t>
            </a:r>
            <a:r>
              <a:rPr lang="en-US" sz="3600" dirty="0" smtClean="0">
                <a:solidFill>
                  <a:srgbClr val="FFFF00"/>
                </a:solidFill>
              </a:rPr>
              <a:t>p. 27 #'s 1-4, 5d, 7, 11, 17-21 odd, 27, </a:t>
            </a:r>
          </a:p>
          <a:p>
            <a:pPr algn="l"/>
            <a:r>
              <a:rPr lang="en-US" sz="3600" dirty="0" smtClean="0">
                <a:solidFill>
                  <a:srgbClr val="FFFF00"/>
                </a:solidFill>
              </a:rPr>
              <a:t>39-43, 45-49 odd, 51-56, 58, 59-63 odd, 73-76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724400" y="2971800"/>
            <a:ext cx="441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noProof="0" dirty="0" smtClean="0">
                <a:solidFill>
                  <a:srgbClr val="FF0000"/>
                </a:solidFill>
              </a:rPr>
              <a:t>4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The </a:t>
            </a:r>
            <a:r>
              <a:rPr lang="en-US" sz="3200" b="1" dirty="0" smtClean="0">
                <a:solidFill>
                  <a:srgbClr val="FF0000"/>
                </a:solidFill>
              </a:rPr>
              <a:t>Composite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 Even and Odd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6.  Transformations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Function as a machine</a:t>
            </a:r>
            <a:endParaRPr lang="en-US" dirty="0"/>
          </a:p>
        </p:txBody>
      </p:sp>
      <p:pic>
        <p:nvPicPr>
          <p:cNvPr id="4" name="Picture 2" descr="01_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6793076" cy="2667000"/>
          </a:xfrm>
          <a:prstGeom prst="rect">
            <a:avLst/>
          </a:prstGeom>
          <a:noFill/>
        </p:spPr>
      </p:pic>
      <p:pic>
        <p:nvPicPr>
          <p:cNvPr id="5" name="Picture 4" descr="http://hmco.tdlc.com/public/calc7esample/ch00/ch00c/00c_images/cn00c01.gif"/>
          <p:cNvPicPr/>
          <p:nvPr/>
        </p:nvPicPr>
        <p:blipFill>
          <a:blip r:embed="rId3" cstate="print"/>
          <a:srcRect t="32641" r="78142" b="51096"/>
          <a:stretch>
            <a:fillRect/>
          </a:stretch>
        </p:blipFill>
        <p:spPr bwMode="auto">
          <a:xfrm>
            <a:off x="3048000" y="3886200"/>
            <a:ext cx="2590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Determining whether or not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We use the </a:t>
            </a:r>
            <a:r>
              <a:rPr lang="en-US" u="sng" dirty="0" smtClean="0"/>
              <a:t>vertical line test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If a vertical line crosses what is being graphed more than once anywhere on the graph, then what you have is not </a:t>
            </a:r>
            <a:r>
              <a:rPr lang="en-US" smtClean="0"/>
              <a:t>a function.</a:t>
            </a:r>
            <a:endParaRPr lang="en-US" dirty="0"/>
          </a:p>
        </p:txBody>
      </p:sp>
      <p:pic>
        <p:nvPicPr>
          <p:cNvPr id="4" name="Picture 3" descr="http://hmco.tdlc.com/public/calc7esample/ch00/ch00c/00c_images/cn00c03.gif"/>
          <p:cNvPicPr/>
          <p:nvPr/>
        </p:nvPicPr>
        <p:blipFill>
          <a:blip r:embed="rId2" cstate="print"/>
          <a:srcRect l="31260" t="27909" r="11065" b="59523"/>
          <a:stretch>
            <a:fillRect/>
          </a:stretch>
        </p:blipFill>
        <p:spPr bwMode="auto">
          <a:xfrm>
            <a:off x="1219200" y="3810000"/>
            <a:ext cx="6553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Graphs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r>
              <a:rPr lang="en-US" dirty="0" smtClean="0"/>
              <a:t>You should be familiar with the following functions:</a:t>
            </a:r>
            <a:endParaRPr lang="en-US" dirty="0"/>
          </a:p>
        </p:txBody>
      </p:sp>
      <p:pic>
        <p:nvPicPr>
          <p:cNvPr id="4" name="Picture 3" descr="http://hmco.tdlc.com/public/calc7esample/ch00/ch00c/00c_images/cn00c03.gif"/>
          <p:cNvPicPr/>
          <p:nvPr/>
        </p:nvPicPr>
        <p:blipFill>
          <a:blip r:embed="rId2" cstate="print"/>
          <a:srcRect t="52465" r="498" b="6097"/>
          <a:stretch>
            <a:fillRect/>
          </a:stretch>
        </p:blipFill>
        <p:spPr bwMode="auto">
          <a:xfrm>
            <a:off x="152400" y="2057400"/>
            <a:ext cx="8763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/>
          <a:lstStyle/>
          <a:p>
            <a:r>
              <a:rPr lang="en-US" dirty="0" smtClean="0"/>
              <a:t>One to One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211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When a </a:t>
            </a:r>
            <a:r>
              <a:rPr lang="en-US" sz="2800" u="sng" dirty="0" smtClean="0"/>
              <a:t>horizontal line</a:t>
            </a:r>
            <a:r>
              <a:rPr lang="en-US" sz="2800" dirty="0" smtClean="0"/>
              <a:t> passes the given graph only once.</a:t>
            </a:r>
            <a:endParaRPr lang="en-US" sz="2800" dirty="0"/>
          </a:p>
          <a:p>
            <a:r>
              <a:rPr lang="en-US" sz="2800" dirty="0" smtClean="0"/>
              <a:t>A one to one function has to pass both the vertical and horizontal line tests.</a:t>
            </a:r>
          </a:p>
          <a:p>
            <a:r>
              <a:rPr lang="en-US" sz="2800" dirty="0" smtClean="0"/>
              <a:t>Which of the following are one to one?</a:t>
            </a:r>
            <a:endParaRPr lang="en-US" sz="2800" dirty="0"/>
          </a:p>
        </p:txBody>
      </p:sp>
      <p:pic>
        <p:nvPicPr>
          <p:cNvPr id="4" name="Picture 3" descr="http://hmco.tdlc.com/public/calc7esample/ch00/ch00c/00c_images/cn00c03.gif"/>
          <p:cNvPicPr/>
          <p:nvPr/>
        </p:nvPicPr>
        <p:blipFill>
          <a:blip r:embed="rId2" cstate="print"/>
          <a:srcRect t="52465" r="498" b="6097"/>
          <a:stretch>
            <a:fillRect/>
          </a:stretch>
        </p:blipFill>
        <p:spPr bwMode="auto">
          <a:xfrm>
            <a:off x="228600" y="2971800"/>
            <a:ext cx="8610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/>
          <a:lstStyle/>
          <a:p>
            <a:r>
              <a:rPr lang="en-US" dirty="0" smtClean="0"/>
              <a:t>Domain and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1"/>
            <a:ext cx="8915400" cy="6019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domain is all the possible x-values.</a:t>
            </a:r>
          </a:p>
          <a:p>
            <a:r>
              <a:rPr lang="en-US" sz="2800" dirty="0" smtClean="0"/>
              <a:t>The range is all the possible y-values, and is dependent on the domain.</a:t>
            </a:r>
          </a:p>
          <a:p>
            <a:r>
              <a:rPr lang="en-US" sz="2800" dirty="0" smtClean="0"/>
              <a:t>It is easy to determine looking at a graph what the domain and range is but how do you approach it from simply looking at an algebraic expression?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 key is to be able to spot restrictions, and be able to crunch numbers in your head.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5800" y="3657600"/>
          <a:ext cx="173254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1" name="Equation" r:id="rId3" imgW="685800" imgH="241300" progId="Equation.DSMT4">
                  <p:embed/>
                </p:oleObj>
              </mc:Choice>
              <mc:Fallback>
                <p:oleObj name="Equation" r:id="rId3" imgW="685800" imgH="2413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657600"/>
                        <a:ext cx="173254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4114800" y="3505200"/>
          <a:ext cx="1443037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2" name="Equation" r:id="rId5" imgW="571252" imgH="393529" progId="Equation.DSMT4">
                  <p:embed/>
                </p:oleObj>
              </mc:Choice>
              <mc:Fallback>
                <p:oleObj name="Equation" r:id="rId5" imgW="571252" imgH="393529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505200"/>
                        <a:ext cx="1443037" cy="995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600" y="4572000"/>
          <a:ext cx="5194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3" name="Equation" r:id="rId7" imgW="2019300" imgH="177800" progId="Equation.DSMT4">
                  <p:embed/>
                </p:oleObj>
              </mc:Choice>
              <mc:Fallback>
                <p:oleObj name="Equation" r:id="rId7" imgW="2019300" imgH="1778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572000"/>
                        <a:ext cx="5194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2025650" y="5105400"/>
          <a:ext cx="7118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name="Equation" r:id="rId9" imgW="2768600" imgH="203200" progId="Equation.DSMT4">
                  <p:embed/>
                </p:oleObj>
              </mc:Choice>
              <mc:Fallback>
                <p:oleObj name="Equation" r:id="rId9" imgW="2768600" imgH="20320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5105400"/>
                        <a:ext cx="7118350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 smtClean="0"/>
              <a:t>Determine the domain for each: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481763" y="1600200"/>
          <a:ext cx="212407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3" imgW="723586" imgH="431613" progId="Equation.DSMT4">
                  <p:embed/>
                </p:oleObj>
              </mc:Choice>
              <mc:Fallback>
                <p:oleObj name="Equation" r:id="rId3" imgW="723586" imgH="431613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1763" y="1600200"/>
                        <a:ext cx="2124075" cy="126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709613" y="1524000"/>
          <a:ext cx="2085975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5" imgW="710891" imgH="393529" progId="Equation.DSMT4">
                  <p:embed/>
                </p:oleObj>
              </mc:Choice>
              <mc:Fallback>
                <p:oleObj name="Equation" r:id="rId5" imgW="710891" imgH="393529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1524000"/>
                        <a:ext cx="2085975" cy="1154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509963" y="1524000"/>
          <a:ext cx="2309812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7" imgW="787058" imgH="393529" progId="Equation.DSMT4">
                  <p:embed/>
                </p:oleObj>
              </mc:Choice>
              <mc:Fallback>
                <p:oleObj name="Equation" r:id="rId7" imgW="787058" imgH="393529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963" y="1524000"/>
                        <a:ext cx="2309812" cy="1154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276464"/>
              </p:ext>
            </p:extLst>
          </p:nvPr>
        </p:nvGraphicFramePr>
        <p:xfrm>
          <a:off x="422275" y="3463925"/>
          <a:ext cx="827405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9" imgW="3085920" imgH="203040" progId="Equation.DSMT4">
                  <p:embed/>
                </p:oleObj>
              </mc:Choice>
              <mc:Fallback>
                <p:oleObj name="Equation" r:id="rId9" imgW="3085920" imgH="203040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3463925"/>
                        <a:ext cx="827405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404813" y="4343400"/>
          <a:ext cx="5141912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11" imgW="1916868" imgH="203112" progId="Equation.DSMT4">
                  <p:embed/>
                </p:oleObj>
              </mc:Choice>
              <mc:Fallback>
                <p:oleObj name="Equation" r:id="rId11" imgW="1916868" imgH="203112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4343400"/>
                        <a:ext cx="5141912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381000" y="5257800"/>
          <a:ext cx="677545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13" imgW="2527300" imgH="203200" progId="Equation.DSMT4">
                  <p:embed/>
                </p:oleObj>
              </mc:Choice>
              <mc:Fallback>
                <p:oleObj name="Equation" r:id="rId13" imgW="2527300" imgH="20320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257800"/>
                        <a:ext cx="6775450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Evaluating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599"/>
          </a:xfrm>
        </p:spPr>
        <p:txBody>
          <a:bodyPr/>
          <a:lstStyle/>
          <a:p>
            <a:r>
              <a:rPr lang="en-US" dirty="0" smtClean="0"/>
              <a:t>Given</a:t>
            </a:r>
          </a:p>
          <a:p>
            <a:endParaRPr lang="en-US" dirty="0"/>
          </a:p>
          <a:p>
            <a:r>
              <a:rPr lang="en-US" dirty="0" smtClean="0"/>
              <a:t>Find  f(2)</a:t>
            </a:r>
          </a:p>
          <a:p>
            <a:r>
              <a:rPr lang="en-US" dirty="0" smtClean="0"/>
              <a:t>Find  f(3a)</a:t>
            </a:r>
          </a:p>
          <a:p>
            <a:r>
              <a:rPr lang="en-US" dirty="0" smtClean="0"/>
              <a:t>Find  f(z)</a:t>
            </a:r>
          </a:p>
          <a:p>
            <a:r>
              <a:rPr lang="en-US" dirty="0" smtClean="0"/>
              <a:t>Find f(x + h) – f(3</a:t>
            </a:r>
            <a:r>
              <a:rPr lang="en-US" dirty="0" smtClean="0"/>
              <a:t>)</a:t>
            </a:r>
          </a:p>
          <a:p>
            <a:r>
              <a:rPr lang="en-US" dirty="0"/>
              <a:t> Find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81200" y="1524000"/>
          <a:ext cx="2799819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3" imgW="838200" imgH="228600" progId="Equation.DSMT4">
                  <p:embed/>
                </p:oleObj>
              </mc:Choice>
              <mc:Fallback>
                <p:oleObj name="Equation" r:id="rId3" imgW="838200" imgH="2286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2799819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514600" y="3886200"/>
          <a:ext cx="1697037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5" imgW="507780" imgH="203112" progId="Equation.DSMT4">
                  <p:embed/>
                </p:oleObj>
              </mc:Choice>
              <mc:Fallback>
                <p:oleObj name="Equation" r:id="rId5" imgW="507780" imgH="203112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886200"/>
                        <a:ext cx="1697037" cy="677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667001" y="3276600"/>
          <a:ext cx="1754564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7" imgW="583947" imgH="203112" progId="Equation.DSMT4">
                  <p:embed/>
                </p:oleObj>
              </mc:Choice>
              <mc:Fallback>
                <p:oleObj name="Equation" r:id="rId7" imgW="583947" imgH="203112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1" y="3276600"/>
                        <a:ext cx="1754564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590800" y="2743200"/>
          <a:ext cx="102388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tion" r:id="rId9" imgW="317087" imgH="164885" progId="Equation.DSMT4">
                  <p:embed/>
                </p:oleObj>
              </mc:Choice>
              <mc:Fallback>
                <p:oleObj name="Equation" r:id="rId9" imgW="317087" imgH="164885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743200"/>
                        <a:ext cx="102388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739940"/>
              </p:ext>
            </p:extLst>
          </p:nvPr>
        </p:nvGraphicFramePr>
        <p:xfrm>
          <a:off x="3902075" y="4495800"/>
          <a:ext cx="30337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Equation" r:id="rId11" imgW="1155600" imgH="203040" progId="Equation.DSMT4">
                  <p:embed/>
                </p:oleObj>
              </mc:Choice>
              <mc:Fallback>
                <p:oleObj name="Equation" r:id="rId11" imgW="1155600" imgH="20304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75" y="4495800"/>
                        <a:ext cx="30337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319890"/>
              </p:ext>
            </p:extLst>
          </p:nvPr>
        </p:nvGraphicFramePr>
        <p:xfrm>
          <a:off x="1726406" y="5142574"/>
          <a:ext cx="1728788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Equation" r:id="rId13" imgW="634680" imgH="203040" progId="Equation.DSMT4">
                  <p:embed/>
                </p:oleObj>
              </mc:Choice>
              <mc:Fallback>
                <p:oleObj name="Equation" r:id="rId13" imgW="634680" imgH="2030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6406" y="5142574"/>
                        <a:ext cx="1728788" cy="554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985096"/>
              </p:ext>
            </p:extLst>
          </p:nvPr>
        </p:nvGraphicFramePr>
        <p:xfrm>
          <a:off x="3455194" y="5052879"/>
          <a:ext cx="38004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tion" r:id="rId15" imgW="1447560" imgH="279360" progId="Equation.DSMT4">
                  <p:embed/>
                </p:oleObj>
              </mc:Choice>
              <mc:Fallback>
                <p:oleObj name="Equation" r:id="rId15" imgW="1447560" imgH="2793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5194" y="5052879"/>
                        <a:ext cx="380047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2302</TotalTime>
  <Words>349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Office Theme</vt:lpstr>
      <vt:lpstr>Equation</vt:lpstr>
      <vt:lpstr>MathType 6.0 Equation</vt:lpstr>
      <vt:lpstr>Warm-up</vt:lpstr>
      <vt:lpstr>Functions and Their Graphs  P.3</vt:lpstr>
      <vt:lpstr>Function as a machine</vt:lpstr>
      <vt:lpstr>Determining whether or not a function</vt:lpstr>
      <vt:lpstr>Graphs of Functions</vt:lpstr>
      <vt:lpstr>One to One Function</vt:lpstr>
      <vt:lpstr>Domain and Range</vt:lpstr>
      <vt:lpstr>You Try</vt:lpstr>
      <vt:lpstr>Evaluating Functions</vt:lpstr>
      <vt:lpstr>Evaluating Piecewise Functions</vt:lpstr>
      <vt:lpstr>Properties of Functions</vt:lpstr>
      <vt:lpstr>The Composite  </vt:lpstr>
      <vt:lpstr>Summarizing Even and Odd Functions</vt:lpstr>
      <vt:lpstr>Transformations</vt:lpstr>
      <vt:lpstr>PowerPoint Presentation</vt:lpstr>
      <vt:lpstr>You Try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and Their Graphs  P.3</dc:title>
  <dc:creator> </dc:creator>
  <cp:lastModifiedBy>Qayumi, Enayat</cp:lastModifiedBy>
  <cp:revision>72</cp:revision>
  <dcterms:created xsi:type="dcterms:W3CDTF">2011-08-05T01:40:00Z</dcterms:created>
  <dcterms:modified xsi:type="dcterms:W3CDTF">2018-08-15T17:22:32Z</dcterms:modified>
</cp:coreProperties>
</file>