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71" autoAdjust="0"/>
  </p:normalViewPr>
  <p:slideViewPr>
    <p:cSldViewPr>
      <p:cViewPr varScale="1">
        <p:scale>
          <a:sx n="65" d="100"/>
          <a:sy n="65" d="100"/>
        </p:scale>
        <p:origin x="13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4C0DD-7093-4FE5-AC6D-352D8628E812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4597-1678-4901-8676-4A3DD0FBE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3.gi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3.gif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5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Graphs and Models</a:t>
            </a:r>
            <a:br>
              <a:rPr lang="en-US" sz="7200" dirty="0" smtClean="0"/>
            </a:br>
            <a:r>
              <a:rPr lang="en-US" sz="7200" dirty="0" smtClean="0"/>
              <a:t>P.1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7924800" cy="2133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Familiarity with your calculator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Finding x- and y- intercepts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Symmetry (even/odd function)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800600" y="152400"/>
            <a:ext cx="3429000" cy="2286000"/>
            <a:chOff x="4800600" y="381000"/>
            <a:chExt cx="3200400" cy="2133600"/>
          </a:xfrm>
        </p:grpSpPr>
        <p:sp>
          <p:nvSpPr>
            <p:cNvPr id="6" name="Oval Callout 5"/>
            <p:cNvSpPr/>
            <p:nvPr/>
          </p:nvSpPr>
          <p:spPr>
            <a:xfrm>
              <a:off x="4800600" y="381000"/>
              <a:ext cx="2895600" cy="2133600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57800" y="914400"/>
              <a:ext cx="27432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Hello everyone!  Good luck this year.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4800" y="19050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On the agenda: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720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HW:  </a:t>
            </a:r>
            <a:r>
              <a:rPr lang="en-US" sz="3200" b="1" dirty="0" smtClean="0"/>
              <a:t>p. 8 </a:t>
            </a:r>
            <a:r>
              <a:rPr lang="en-US" sz="3200" dirty="0" smtClean="0"/>
              <a:t>#'s 1-6, 9-37 odd, 71, 73, 75-78; on </a:t>
            </a:r>
          </a:p>
          <a:p>
            <a:r>
              <a:rPr lang="en-US" sz="3200" b="1" dirty="0" smtClean="0"/>
              <a:t>p. 29</a:t>
            </a:r>
            <a:r>
              <a:rPr lang="en-US" sz="3200" dirty="0" smtClean="0"/>
              <a:t> #'s 73, 75-78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Are the following Even, Odd, or Neither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Odd</a:t>
            </a:r>
          </a:p>
          <a:p>
            <a:endParaRPr lang="en-US" dirty="0" smtClean="0"/>
          </a:p>
          <a:p>
            <a:r>
              <a:rPr lang="en-US" dirty="0" smtClean="0"/>
              <a:t>Neither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1676400"/>
          <a:ext cx="35258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3" imgW="1066800" imgH="228600" progId="Equation.DSMT4">
                  <p:embed/>
                </p:oleObj>
              </mc:Choice>
              <mc:Fallback>
                <p:oleObj name="Equation" r:id="rId3" imgW="106680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352583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3962400"/>
          <a:ext cx="3581400" cy="79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5" imgW="1028700" imgH="228600" progId="Equation.DSMT4">
                  <p:embed/>
                </p:oleObj>
              </mc:Choice>
              <mc:Fallback>
                <p:oleObj name="Equation" r:id="rId5" imgW="1028700" imgH="228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3581400" cy="7958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57200" y="2819400"/>
          <a:ext cx="2895600" cy="78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7" imgW="838200" imgH="228600" progId="Equation.DSMT4">
                  <p:embed/>
                </p:oleObj>
              </mc:Choice>
              <mc:Fallback>
                <p:oleObj name="Equation" r:id="rId7" imgW="838200" imgH="228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2895600" cy="7892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What is the most elementary way that you can graph any function?</a:t>
            </a:r>
          </a:p>
          <a:p>
            <a:endParaRPr lang="en-US" sz="12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So if we are asked to sketch the graph of:</a:t>
            </a:r>
          </a:p>
          <a:p>
            <a:endParaRPr lang="en-US" sz="12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We would find our corresponding y-values and then plot the points .</a:t>
            </a:r>
          </a:p>
          <a:p>
            <a:endParaRPr lang="en-US" sz="2400" b="1" dirty="0" smtClean="0">
              <a:latin typeface="Arial Narrow" pitchFamily="34" charset="0"/>
            </a:endParaRPr>
          </a:p>
          <a:p>
            <a:endParaRPr lang="en-US" sz="2400" b="1" dirty="0" smtClean="0">
              <a:latin typeface="Arial Narrow" pitchFamily="34" charset="0"/>
            </a:endParaRP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What if we were asked to sketch a more complex</a:t>
            </a:r>
          </a:p>
          <a:p>
            <a:pPr>
              <a:buNone/>
            </a:pPr>
            <a:r>
              <a:rPr lang="en-US" sz="2400" b="1" dirty="0" smtClean="0">
                <a:latin typeface="Arial Narrow" pitchFamily="34" charset="0"/>
              </a:rPr>
              <a:t>      function like:</a:t>
            </a: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 </a:t>
            </a: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What is the most efficient way to get our y-value  here?</a:t>
            </a:r>
          </a:p>
          <a:p>
            <a:pPr>
              <a:buNone/>
            </a:pPr>
            <a:r>
              <a:rPr lang="en-US" sz="2400" b="1" dirty="0" smtClean="0">
                <a:latin typeface="Arial Narrow" pitchFamily="34" charset="0"/>
              </a:rPr>
              <a:t>(note to self: Table feature of TI-84)</a:t>
            </a:r>
            <a:endParaRPr lang="en-US" sz="2400" b="1" dirty="0">
              <a:latin typeface="Arial Narrow" pitchFamily="34" charset="0"/>
            </a:endParaRPr>
          </a:p>
          <a:p>
            <a:endParaRPr lang="en-US" sz="2400" b="1" dirty="0" smtClean="0">
              <a:latin typeface="Arial Narrow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38800" y="1219200"/>
          <a:ext cx="29448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990600" imgH="228600" progId="Equation.DSMT4">
                  <p:embed/>
                </p:oleObj>
              </mc:Choice>
              <mc:Fallback>
                <p:oleObj name="Equation" r:id="rId3" imgW="990600" imgH="228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219200"/>
                        <a:ext cx="294481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819400"/>
          <a:ext cx="609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2362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Table of Values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62800" y="2819400"/>
          <a:ext cx="1493203" cy="2225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3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38400" y="4038600"/>
          <a:ext cx="3505200" cy="856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1409088" imgH="393529" progId="Equation.DSMT4">
                  <p:embed/>
                </p:oleObj>
              </mc:Choice>
              <mc:Fallback>
                <p:oleObj name="Equation" r:id="rId5" imgW="1409088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3505200" cy="856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7162800" y="2362200"/>
            <a:ext cx="1524000" cy="2667793"/>
            <a:chOff x="6096000" y="1981200"/>
            <a:chExt cx="1524000" cy="2667793"/>
          </a:xfrm>
        </p:grpSpPr>
        <p:sp>
          <p:nvSpPr>
            <p:cNvPr id="9" name="TextBox 8"/>
            <p:cNvSpPr txBox="1"/>
            <p:nvPr/>
          </p:nvSpPr>
          <p:spPr>
            <a:xfrm>
              <a:off x="6248400" y="19812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T-Chart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>
              <a:stCxn id="9" idx="2"/>
            </p:cNvCxnSpPr>
            <p:nvPr/>
          </p:nvCxnSpPr>
          <p:spPr>
            <a:xfrm rot="5400000">
              <a:off x="5754539" y="3545532"/>
              <a:ext cx="2206129" cy="7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096000" y="2438400"/>
              <a:ext cx="1524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8288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924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24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9248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24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- 15</a:t>
            </a:r>
            <a:endParaRPr lang="en-US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85800" y="4800600"/>
          <a:ext cx="271370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7" imgW="1167893" imgH="393529" progId="Equation.DSMT4">
                  <p:embed/>
                </p:oleObj>
              </mc:Choice>
              <mc:Fallback>
                <p:oleObj name="Equation" r:id="rId7" imgW="1167893" imgH="39352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271370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x- and y- intercepts -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7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One way to make our graph more precise is to find the x- and y- intercepts.</a:t>
            </a:r>
            <a:endParaRPr lang="en-US" sz="2400" b="1" dirty="0" smtClean="0"/>
          </a:p>
          <a:p>
            <a:r>
              <a:rPr lang="en-US" sz="2400" b="1" dirty="0" smtClean="0"/>
              <a:t>What is the x-intercept and how do we find it?</a:t>
            </a:r>
          </a:p>
          <a:p>
            <a:r>
              <a:rPr lang="en-US" sz="2400" b="1" dirty="0" smtClean="0"/>
              <a:t>The x-intercept is where the graph crosses the x-axis.  </a:t>
            </a:r>
          </a:p>
          <a:p>
            <a:r>
              <a:rPr lang="en-US" sz="2400" b="1" dirty="0" smtClean="0"/>
              <a:t>We find it by letting y = 0, and solving for the x-value(s).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How do we find the y-intercept?</a:t>
            </a:r>
          </a:p>
          <a:p>
            <a:r>
              <a:rPr lang="en-US" sz="2400" b="1" dirty="0" smtClean="0"/>
              <a:t>By letting x = 0, and solving for y</a:t>
            </a:r>
            <a:endParaRPr lang="en-US" sz="2400" b="1" dirty="0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685800" y="3352800"/>
          <a:ext cx="29067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3" imgW="977476" imgH="203112" progId="Equation.DSMT4">
                  <p:embed/>
                </p:oleObj>
              </mc:Choice>
              <mc:Fallback>
                <p:oleObj name="Equation" r:id="rId3" imgW="977476" imgH="203112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2906713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28600" y="3962400"/>
          <a:ext cx="66421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5" imgW="2235200" imgH="203200" progId="Equation.DSMT4">
                  <p:embed/>
                </p:oleObj>
              </mc:Choice>
              <mc:Fallback>
                <p:oleObj name="Equation" r:id="rId5" imgW="2235200" imgH="2032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962400"/>
                        <a:ext cx="66421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30238" y="5573713"/>
          <a:ext cx="332263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7" imgW="1117115" imgH="253890" progId="Equation.DSMT4">
                  <p:embed/>
                </p:oleObj>
              </mc:Choice>
              <mc:Fallback>
                <p:oleObj name="Equation" r:id="rId7" imgW="1117115" imgH="25389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5573713"/>
                        <a:ext cx="3322637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88963" y="6096000"/>
          <a:ext cx="65293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9" imgW="2197100" imgH="203200" progId="Equation.DSMT4">
                  <p:embed/>
                </p:oleObj>
              </mc:Choice>
              <mc:Fallback>
                <p:oleObj name="Equation" r:id="rId9" imgW="2197100" imgH="203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6096000"/>
                        <a:ext cx="652938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802187" y="228600"/>
          <a:ext cx="43418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11" imgW="1460500" imgH="228600" progId="Equation.DSMT4">
                  <p:embed/>
                </p:oleObj>
              </mc:Choice>
              <mc:Fallback>
                <p:oleObj name="Equation" r:id="rId11" imgW="1460500" imgH="2286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7" y="228600"/>
                        <a:ext cx="434181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13" cstate="print"/>
          <a:srcRect l="13571" t="37300" r="55556" b="36225"/>
          <a:stretch>
            <a:fillRect/>
          </a:stretch>
        </p:blipFill>
        <p:spPr bwMode="auto">
          <a:xfrm>
            <a:off x="5410200" y="4419600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You Try:  Find the x- and y-intercepts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</a:p>
          <a:p>
            <a:endParaRPr lang="en-US" dirty="0"/>
          </a:p>
          <a:p>
            <a:r>
              <a:rPr lang="en-US" dirty="0" smtClean="0"/>
              <a:t>y-</a:t>
            </a:r>
            <a:r>
              <a:rPr lang="en-US" dirty="0" err="1" smtClean="0"/>
              <a:t>int</a:t>
            </a:r>
            <a:r>
              <a:rPr lang="en-US" dirty="0" smtClean="0"/>
              <a:t>: (0, 0)                 x-</a:t>
            </a:r>
            <a:r>
              <a:rPr lang="en-US" dirty="0" err="1" smtClean="0"/>
              <a:t>int</a:t>
            </a:r>
            <a:r>
              <a:rPr lang="en-US" dirty="0" smtClean="0"/>
              <a:t>: (0, 0), (5, 0), (-5, 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</a:t>
            </a:r>
          </a:p>
          <a:p>
            <a:endParaRPr lang="en-US" dirty="0"/>
          </a:p>
          <a:p>
            <a:r>
              <a:rPr lang="en-US" dirty="0" smtClean="0"/>
              <a:t>y-</a:t>
            </a:r>
            <a:r>
              <a:rPr lang="en-US" dirty="0" err="1" smtClean="0"/>
              <a:t>int</a:t>
            </a:r>
            <a:r>
              <a:rPr lang="en-US" dirty="0" smtClean="0"/>
              <a:t>: DNE                   x-</a:t>
            </a:r>
            <a:r>
              <a:rPr lang="en-US" dirty="0" err="1" smtClean="0"/>
              <a:t>int</a:t>
            </a:r>
            <a:r>
              <a:rPr lang="en-US" dirty="0" smtClean="0"/>
              <a:t>:  (1, 0)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1295400"/>
          <a:ext cx="2971800" cy="81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977476" imgH="266584" progId="Equation.DSMT4">
                  <p:embed/>
                </p:oleObj>
              </mc:Choice>
              <mc:Fallback>
                <p:oleObj name="Equation" r:id="rId3" imgW="977476" imgH="266584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2971800" cy="810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4343400"/>
          <a:ext cx="3048000" cy="771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952087" imgH="241195" progId="Equation.DSMT4">
                  <p:embed/>
                </p:oleObj>
              </mc:Choice>
              <mc:Fallback>
                <p:oleObj name="Equation" r:id="rId5" imgW="952087" imgH="241195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3048000" cy="771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800600" y="1066800"/>
          <a:ext cx="38100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1333500" imgH="508000" progId="Equation.DSMT4">
                  <p:embed/>
                </p:oleObj>
              </mc:Choice>
              <mc:Fallback>
                <p:oleObj name="Equation" r:id="rId7" imgW="1333500" imgH="5080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066800"/>
                        <a:ext cx="3810000" cy="145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029200" y="3810000"/>
          <a:ext cx="316910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9" imgW="1104900" imgH="558800" progId="Equation.DSMT4">
                  <p:embed/>
                </p:oleObj>
              </mc:Choice>
              <mc:Fallback>
                <p:oleObj name="Equation" r:id="rId9" imgW="1104900" imgH="5588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10000"/>
                        <a:ext cx="316910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For  a rational expression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x-intercepts are: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y-intercept is found by letting all x’s equal 0</a:t>
            </a:r>
          </a:p>
          <a:p>
            <a:r>
              <a:rPr lang="en-US" dirty="0" smtClean="0"/>
              <a:t>Find the intercepts for: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y-</a:t>
            </a:r>
            <a:r>
              <a:rPr lang="en-US" dirty="0" err="1" smtClean="0"/>
              <a:t>int</a:t>
            </a:r>
            <a:r>
              <a:rPr lang="en-US" dirty="0" smtClean="0"/>
              <a:t>: (0, 2)  </a:t>
            </a:r>
          </a:p>
          <a:p>
            <a:r>
              <a:rPr lang="en-US" dirty="0" smtClean="0"/>
              <a:t>The zeros of the denominator give us our:</a:t>
            </a:r>
          </a:p>
          <a:p>
            <a:pPr>
              <a:buNone/>
            </a:pPr>
            <a:r>
              <a:rPr lang="en-US" dirty="0" smtClean="0"/>
              <a:t> Vertical </a:t>
            </a:r>
            <a:r>
              <a:rPr lang="en-US" dirty="0" smtClean="0"/>
              <a:t>asymptotes (after cancellations).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96200" y="0"/>
          <a:ext cx="70227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3" imgW="393529" imgH="469696" progId="Equation.DSMT4">
                  <p:embed/>
                </p:oleObj>
              </mc:Choice>
              <mc:Fallback>
                <p:oleObj name="Equation" r:id="rId3" imgW="393529" imgH="469696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0"/>
                        <a:ext cx="70227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530079"/>
              </p:ext>
            </p:extLst>
          </p:nvPr>
        </p:nvGraphicFramePr>
        <p:xfrm>
          <a:off x="838200" y="3387852"/>
          <a:ext cx="2438400" cy="1072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5" imgW="952087" imgH="418918" progId="Equation.DSMT4">
                  <p:embed/>
                </p:oleObj>
              </mc:Choice>
              <mc:Fallback>
                <p:oleObj name="Equation" r:id="rId5" imgW="952087" imgH="418918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87852"/>
                        <a:ext cx="2438400" cy="1072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41910"/>
              </p:ext>
            </p:extLst>
          </p:nvPr>
        </p:nvGraphicFramePr>
        <p:xfrm>
          <a:off x="4458493" y="1084852"/>
          <a:ext cx="4341813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7" imgW="1688760" imgH="431640" progId="Equation.DSMT4">
                  <p:embed/>
                </p:oleObj>
              </mc:Choice>
              <mc:Fallback>
                <p:oleObj name="Equation" r:id="rId7" imgW="1688760" imgH="4316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493" y="1084852"/>
                        <a:ext cx="4341813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648200" y="2743200"/>
          <a:ext cx="2708451" cy="175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9" imgW="1079500" imgH="698500" progId="Equation.DSMT4">
                  <p:embed/>
                </p:oleObj>
              </mc:Choice>
              <mc:Fallback>
                <p:oleObj name="Equation" r:id="rId9" imgW="1079500" imgH="6985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43200"/>
                        <a:ext cx="2708451" cy="1752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24400" y="4572000"/>
          <a:ext cx="3810000" cy="59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11" imgW="1637589" imgH="253890" progId="Equation.DSMT4">
                  <p:embed/>
                </p:oleObj>
              </mc:Choice>
              <mc:Fallback>
                <p:oleObj name="Equation" r:id="rId11" imgW="1637589" imgH="25389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72000"/>
                        <a:ext cx="3810000" cy="590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Symmetry with respect to the y-axis: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Replacing the x by –x results in the original equation.</a:t>
            </a:r>
          </a:p>
          <a:p>
            <a:endParaRPr lang="en-US" sz="2800" dirty="0" smtClean="0"/>
          </a:p>
          <a:p>
            <a:r>
              <a:rPr lang="en-US" sz="2800" dirty="0" smtClean="0"/>
              <a:t>Mirror image across the y-axis.</a:t>
            </a:r>
          </a:p>
          <a:p>
            <a:endParaRPr lang="en-US" sz="2800" dirty="0"/>
          </a:p>
        </p:txBody>
      </p:sp>
      <p:pic>
        <p:nvPicPr>
          <p:cNvPr id="5" name="Picture 4" descr="http://hmco.tdlc.com/public/calc7esample/ch00/ch00a/00a_images/cn00a03.gif"/>
          <p:cNvPicPr/>
          <p:nvPr/>
        </p:nvPicPr>
        <p:blipFill>
          <a:blip r:embed="rId3" cstate="print"/>
          <a:srcRect t="5169" r="76890" b="78339"/>
          <a:stretch>
            <a:fillRect/>
          </a:stretch>
        </p:blipFill>
        <p:spPr bwMode="auto">
          <a:xfrm>
            <a:off x="0" y="2819400"/>
            <a:ext cx="3657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246000"/>
              </p:ext>
            </p:extLst>
          </p:nvPr>
        </p:nvGraphicFramePr>
        <p:xfrm>
          <a:off x="3733800" y="2819400"/>
          <a:ext cx="48196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Equation" r:id="rId4" imgW="2031840" imgH="736560" progId="Equation.DSMT4">
                  <p:embed/>
                </p:oleObj>
              </mc:Choice>
              <mc:Fallback>
                <p:oleObj name="Equation" r:id="rId4" imgW="2031840" imgH="7365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19400"/>
                        <a:ext cx="481965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2819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Graphically: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1447800"/>
          <a:ext cx="4000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Equation" r:id="rId6" imgW="1524000" imgH="203200" progId="Equation.DSMT4">
                  <p:embed/>
                </p:oleObj>
              </mc:Choice>
              <mc:Fallback>
                <p:oleObj name="Equation" r:id="rId6" imgW="1524000" imgH="203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4000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689350" y="5105400"/>
          <a:ext cx="545465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8" imgW="2476500" imgH="406400" progId="Equation.DSMT4">
                  <p:embed/>
                </p:oleObj>
              </mc:Choice>
              <mc:Fallback>
                <p:oleObj name="Equation" r:id="rId8" imgW="2476500" imgH="4064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5105400"/>
                        <a:ext cx="5454650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Symmetry with respect to the origin: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r>
              <a:rPr lang="en-US" dirty="0" smtClean="0"/>
              <a:t>If replacing the x by –x and y by –y yields an equivalent equation.</a:t>
            </a:r>
          </a:p>
          <a:p>
            <a:endParaRPr lang="en-US" dirty="0" smtClean="0"/>
          </a:p>
          <a:p>
            <a:r>
              <a:rPr lang="en-US" dirty="0" smtClean="0"/>
              <a:t>A rotation of 180</a:t>
            </a:r>
            <a:r>
              <a:rPr lang="en-US" baseline="30000" dirty="0" smtClean="0"/>
              <a:t>o</a:t>
            </a:r>
            <a:r>
              <a:rPr lang="en-US" dirty="0" smtClean="0"/>
              <a:t> results in the same graph.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hmco.tdlc.com/public/calc7esample/ch00/ch00a/00a_images/cn00a03.gif"/>
          <p:cNvPicPr/>
          <p:nvPr/>
        </p:nvPicPr>
        <p:blipFill>
          <a:blip r:embed="rId3" cstate="print"/>
          <a:srcRect t="39661" r="76496" b="43761"/>
          <a:stretch>
            <a:fillRect/>
          </a:stretch>
        </p:blipFill>
        <p:spPr bwMode="auto">
          <a:xfrm>
            <a:off x="0" y="3581400"/>
            <a:ext cx="3124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581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Graphically: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3124200"/>
          <a:ext cx="5738174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4" imgW="3060700" imgH="1016000" progId="Equation.DSMT4">
                  <p:embed/>
                </p:oleObj>
              </mc:Choice>
              <mc:Fallback>
                <p:oleObj name="Equation" r:id="rId4" imgW="3060700" imgH="10160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5738174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922713" y="1905000"/>
          <a:ext cx="42338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6" imgW="1612900" imgH="203200" progId="Equation.DSMT4">
                  <p:embed/>
                </p:oleObj>
              </mc:Choice>
              <mc:Fallback>
                <p:oleObj name="Equation" r:id="rId6" imgW="1612900" imgH="2032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1905000"/>
                        <a:ext cx="42338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352800" y="5181600"/>
          <a:ext cx="56435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8" imgW="2476500" imgH="406400" progId="Equation.DSMT4">
                  <p:embed/>
                </p:oleObj>
              </mc:Choice>
              <mc:Fallback>
                <p:oleObj name="Equation" r:id="rId8" imgW="2476500" imgH="4064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81600"/>
                        <a:ext cx="5643563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Symmetry with respect to the x-axis: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791200"/>
          </a:xfrm>
        </p:spPr>
        <p:txBody>
          <a:bodyPr/>
          <a:lstStyle/>
          <a:p>
            <a:r>
              <a:rPr lang="en-US" dirty="0" smtClean="0"/>
              <a:t>If replacing the y by –y yields an equivalent equation.</a:t>
            </a:r>
          </a:p>
          <a:p>
            <a:r>
              <a:rPr lang="en-US" dirty="0" smtClean="0"/>
              <a:t>Mirror image across the x-axis.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hmco.tdlc.com/public/calc7esample/ch00/ch00a/00a_images/cn00a03.gif"/>
          <p:cNvPicPr/>
          <p:nvPr/>
        </p:nvPicPr>
        <p:blipFill>
          <a:blip r:embed="rId3" cstate="print"/>
          <a:srcRect l="-1391" t="22282" r="76511" b="60695"/>
          <a:stretch>
            <a:fillRect/>
          </a:stretch>
        </p:blipFill>
        <p:spPr bwMode="auto">
          <a:xfrm>
            <a:off x="0" y="3124200"/>
            <a:ext cx="396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3124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Graphically: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0" y="3200400"/>
          <a:ext cx="239767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4" imgW="927100" imgH="736600" progId="Equation.DSMT4">
                  <p:embed/>
                </p:oleObj>
              </mc:Choice>
              <mc:Fallback>
                <p:oleObj name="Equation" r:id="rId4" imgW="927100" imgH="736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00400"/>
                        <a:ext cx="2397672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or not the following </a:t>
            </a:r>
            <a:r>
              <a:rPr lang="en-US" smtClean="0"/>
              <a:t>equation possess </a:t>
            </a:r>
            <a:r>
              <a:rPr lang="en-US" dirty="0" smtClean="0"/>
              <a:t>any symmetry: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symmetric with respect to all 3.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1" y="2743202"/>
          <a:ext cx="3200399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3" imgW="711200" imgH="228600" progId="Equation.DSMT4">
                  <p:embed/>
                </p:oleObj>
              </mc:Choice>
              <mc:Fallback>
                <p:oleObj name="Equation" r:id="rId3" imgW="7112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1" y="2743202"/>
                        <a:ext cx="3200399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5334</TotalTime>
  <Words>457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Office Theme</vt:lpstr>
      <vt:lpstr>Equation</vt:lpstr>
      <vt:lpstr>MathType 6.0 Equation</vt:lpstr>
      <vt:lpstr>Graphs and Models P.1</vt:lpstr>
      <vt:lpstr>Graphing</vt:lpstr>
      <vt:lpstr>x- and y- intercepts -</vt:lpstr>
      <vt:lpstr>You Try:  Find the x- and y-intercepts</vt:lpstr>
      <vt:lpstr>For  a rational expression </vt:lpstr>
      <vt:lpstr>Symmetry with respect to the y-axis: </vt:lpstr>
      <vt:lpstr>Symmetry with respect to the origin: </vt:lpstr>
      <vt:lpstr>Symmetry with respect to the x-axis: </vt:lpstr>
      <vt:lpstr>You Try</vt:lpstr>
      <vt:lpstr>You Try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128</cp:revision>
  <dcterms:created xsi:type="dcterms:W3CDTF">2011-08-04T18:41:36Z</dcterms:created>
  <dcterms:modified xsi:type="dcterms:W3CDTF">2019-08-13T16:49:32Z</dcterms:modified>
</cp:coreProperties>
</file>