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9" r:id="rId14"/>
    <p:sldId id="270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77F5-A4FA-4B31-A075-3C1450EBEB34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A62C-52F3-447A-8C6A-E821C73A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77F5-A4FA-4B31-A075-3C1450EBEB34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A62C-52F3-447A-8C6A-E821C73A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77F5-A4FA-4B31-A075-3C1450EBEB34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A62C-52F3-447A-8C6A-E821C73A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77F5-A4FA-4B31-A075-3C1450EBEB34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A62C-52F3-447A-8C6A-E821C73A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77F5-A4FA-4B31-A075-3C1450EBEB34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A62C-52F3-447A-8C6A-E821C73A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77F5-A4FA-4B31-A075-3C1450EBEB34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A62C-52F3-447A-8C6A-E821C73A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77F5-A4FA-4B31-A075-3C1450EBEB34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A62C-52F3-447A-8C6A-E821C73A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77F5-A4FA-4B31-A075-3C1450EBEB34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A62C-52F3-447A-8C6A-E821C73A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77F5-A4FA-4B31-A075-3C1450EBEB34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A62C-52F3-447A-8C6A-E821C73A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77F5-A4FA-4B31-A075-3C1450EBEB34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A62C-52F3-447A-8C6A-E821C73A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A77F5-A4FA-4B31-A075-3C1450EBEB34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0A62C-52F3-447A-8C6A-E821C73A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A77F5-A4FA-4B31-A075-3C1450EBEB34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0A62C-52F3-447A-8C6A-E821C73A13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7.bin"/><Relationship Id="rId7" Type="http://schemas.openxmlformats.org/officeDocument/2006/relationships/image" Target="../media/image3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11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29.wmf"/><Relationship Id="rId9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cchat.com/book/Calculus-7e/" TargetMode="External"/><Relationship Id="rId7" Type="http://schemas.openxmlformats.org/officeDocument/2006/relationships/hyperlink" Target="qayumi.weebly.com" TargetMode="External"/><Relationship Id="rId2" Type="http://schemas.openxmlformats.org/officeDocument/2006/relationships/hyperlink" Target="http://apcentral.collegeboard.com/apc/Controller.jp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hanacademy.org/" TargetMode="External"/><Relationship Id="rId5" Type="http://schemas.openxmlformats.org/officeDocument/2006/relationships/hyperlink" Target="http://online.math.uh.edu/HoustonACT/videocalculus/" TargetMode="External"/><Relationship Id="rId4" Type="http://schemas.openxmlformats.org/officeDocument/2006/relationships/hyperlink" Target="http://archives.math.utk.edu/visual.calculus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3A06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685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Determine where the x and y intercepts occur for each.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610885"/>
              </p:ext>
            </p:extLst>
          </p:nvPr>
        </p:nvGraphicFramePr>
        <p:xfrm>
          <a:off x="152400" y="1676400"/>
          <a:ext cx="232257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8" name="Equation" r:id="rId3" imgW="799920" imgH="393480" progId="Equation.DSMT4">
                  <p:embed/>
                </p:oleObj>
              </mc:Choice>
              <mc:Fallback>
                <p:oleObj name="Equation" r:id="rId3" imgW="799920" imgH="393480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76400"/>
                        <a:ext cx="2322576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52400" y="2895600"/>
          <a:ext cx="2099461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9" name="Equation" r:id="rId5" imgW="723586" imgH="393529" progId="Equation.DSMT4">
                  <p:embed/>
                </p:oleObj>
              </mc:Choice>
              <mc:Fallback>
                <p:oleObj name="Equation" r:id="rId5" imgW="723586" imgH="393529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95600"/>
                        <a:ext cx="2099461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52400" y="4191000"/>
          <a:ext cx="240356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0" name="Equation" r:id="rId7" imgW="825500" imgH="419100" progId="Equation.DSMT4">
                  <p:embed/>
                </p:oleObj>
              </mc:Choice>
              <mc:Fallback>
                <p:oleObj name="Equation" r:id="rId7" imgW="825500" imgH="41910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191000"/>
                        <a:ext cx="240356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322680"/>
              </p:ext>
            </p:extLst>
          </p:nvPr>
        </p:nvGraphicFramePr>
        <p:xfrm>
          <a:off x="152400" y="5867400"/>
          <a:ext cx="4154471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1" name="Equation" r:id="rId9" imgW="1384300" imgH="228600" progId="Equation.DSMT4">
                  <p:embed/>
                </p:oleObj>
              </mc:Choice>
              <mc:Fallback>
                <p:oleObj name="Equation" r:id="rId9" imgW="1384300" imgH="22860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867400"/>
                        <a:ext cx="4154471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671711"/>
              </p:ext>
            </p:extLst>
          </p:nvPr>
        </p:nvGraphicFramePr>
        <p:xfrm>
          <a:off x="2787650" y="1752600"/>
          <a:ext cx="261461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2" name="Equation" r:id="rId11" imgW="927000" imgH="431640" progId="Equation.DSMT4">
                  <p:embed/>
                </p:oleObj>
              </mc:Choice>
              <mc:Fallback>
                <p:oleObj name="Equation" r:id="rId11" imgW="927000" imgH="43164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7650" y="1752600"/>
                        <a:ext cx="261461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5943600" y="2819400"/>
          <a:ext cx="2864942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3" name="Equation" r:id="rId13" imgW="1016000" imgH="431800" progId="Equation.DSMT4">
                  <p:embed/>
                </p:oleObj>
              </mc:Choice>
              <mc:Fallback>
                <p:oleObj name="Equation" r:id="rId13" imgW="1016000" imgH="4318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819400"/>
                        <a:ext cx="2864942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2895600" y="3733800"/>
          <a:ext cx="2514600" cy="1701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4" name="Equation" r:id="rId15" imgW="901309" imgH="609336" progId="Equation.DSMT4">
                  <p:embed/>
                </p:oleObj>
              </mc:Choice>
              <mc:Fallback>
                <p:oleObj name="Equation" r:id="rId15" imgW="901309" imgH="609336" progId="Equation.DSMT4">
                  <p:embed/>
                  <p:pic>
                    <p:nvPicPr>
                      <p:cNvPr id="0" name="Picture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733800"/>
                        <a:ext cx="2514600" cy="17010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042687"/>
              </p:ext>
            </p:extLst>
          </p:nvPr>
        </p:nvGraphicFramePr>
        <p:xfrm>
          <a:off x="5562600" y="4800600"/>
          <a:ext cx="3309938" cy="187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5" name="Equation" r:id="rId17" imgW="1168400" imgH="660400" progId="Equation.DSMT4">
                  <p:embed/>
                </p:oleObj>
              </mc:Choice>
              <mc:Fallback>
                <p:oleObj name="Equation" r:id="rId17" imgW="1168400" imgH="660400" progId="Equation.DSMT4">
                  <p:embed/>
                  <p:pic>
                    <p:nvPicPr>
                      <p:cNvPr id="0" name="Picture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800600"/>
                        <a:ext cx="3309938" cy="1874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562600"/>
          </a:xfrm>
        </p:spPr>
        <p:txBody>
          <a:bodyPr/>
          <a:lstStyle/>
          <a:p>
            <a:r>
              <a:rPr lang="en-US" dirty="0" smtClean="0"/>
              <a:t>Write the equation of the line normal to 3x-5y = 1 that passes through the point (3, - 4).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78100" y="19177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9177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800" y="2209799"/>
          <a:ext cx="2590800" cy="4537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9" name="Equation" r:id="rId5" imgW="965200" imgH="1854200" progId="Equation.DSMT4">
                  <p:embed/>
                </p:oleObj>
              </mc:Choice>
              <mc:Fallback>
                <p:oleObj name="Equation" r:id="rId5" imgW="965200" imgH="18542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209799"/>
                        <a:ext cx="2590800" cy="45379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Screen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76599" y="2362200"/>
            <a:ext cx="5854889" cy="3962400"/>
          </a:xfrm>
          <a:prstGeom prst="rect">
            <a:avLst/>
          </a:prstGeom>
        </p:spPr>
      </p:pic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6400800" y="2286000"/>
          <a:ext cx="1874837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0" name="Equation" r:id="rId8" imgW="698197" imgH="393529" progId="Equation.DSMT4">
                  <p:embed/>
                </p:oleObj>
              </mc:Choice>
              <mc:Fallback>
                <p:oleObj name="Equation" r:id="rId8" imgW="698197" imgH="393529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286000"/>
                        <a:ext cx="1874837" cy="963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3276600" y="4267200"/>
          <a:ext cx="2044700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1" name="Equation" r:id="rId10" imgW="761669" imgH="393529" progId="Equation.DSMT4">
                  <p:embed/>
                </p:oleObj>
              </mc:Choice>
              <mc:Fallback>
                <p:oleObj name="Equation" r:id="rId10" imgW="761669" imgH="393529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267200"/>
                        <a:ext cx="2044700" cy="963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2910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943600"/>
          </a:xfrm>
        </p:spPr>
        <p:txBody>
          <a:bodyPr/>
          <a:lstStyle/>
          <a:p>
            <a:r>
              <a:rPr lang="en-US" dirty="0" smtClean="0"/>
              <a:t>A small business purchases a piece of equipment for $875.  After 5 years the equipment will be outdated, having no value.</a:t>
            </a:r>
          </a:p>
          <a:p>
            <a:r>
              <a:rPr lang="en-US" dirty="0" smtClean="0"/>
              <a:t>1.  Write a linear equation giving the value </a:t>
            </a:r>
            <a:r>
              <a:rPr lang="en-US" i="1" dirty="0" smtClean="0"/>
              <a:t>y</a:t>
            </a:r>
            <a:r>
              <a:rPr lang="en-US" dirty="0" smtClean="0"/>
              <a:t> of the equipment in terms of the time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 Find the value of the equipment after 2 years.</a:t>
            </a:r>
          </a:p>
          <a:p>
            <a:r>
              <a:rPr lang="en-US" dirty="0" smtClean="0"/>
              <a:t>3.  Estimate the time when the value of the equipment  is $200.  (2-decimal places)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sz="2400" dirty="0" smtClean="0"/>
              <a:t>Hint:  ( What are the two points implied here in </a:t>
            </a:r>
          </a:p>
          <a:p>
            <a:pPr>
              <a:buNone/>
            </a:pPr>
            <a:r>
              <a:rPr lang="en-US" sz="2400" dirty="0" smtClean="0"/>
              <a:t>                 order to find the slope?)</a:t>
            </a: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5105399" y="5791200"/>
          <a:ext cx="2351599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Equation" r:id="rId3" imgW="977476" imgH="253890" progId="Equation.DSMT4">
                  <p:embed/>
                </p:oleObj>
              </mc:Choice>
              <mc:Fallback>
                <p:oleObj name="Equation" r:id="rId3" imgW="977476" imgH="25389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399" y="5791200"/>
                        <a:ext cx="2351599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222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y = -175 x + 875</a:t>
            </a:r>
          </a:p>
          <a:p>
            <a:r>
              <a:rPr lang="en-US" dirty="0" smtClean="0"/>
              <a:t>2.  $525</a:t>
            </a:r>
          </a:p>
          <a:p>
            <a:r>
              <a:rPr lang="en-US" dirty="0" smtClean="0"/>
              <a:t>3.  approximately 3.86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1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>
                <a:alpha val="70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Helpful Links –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AP Central – Very Informative</a:t>
            </a:r>
          </a:p>
          <a:p>
            <a:r>
              <a:rPr lang="en-US" sz="3000" dirty="0" smtClean="0">
                <a:hlinkClick r:id="rId2"/>
              </a:rPr>
              <a:t>http://apcentral.collegeboard.com/apc/Controller.jpf</a:t>
            </a:r>
            <a:endParaRPr lang="en-US" sz="3000" dirty="0" smtClean="0"/>
          </a:p>
          <a:p>
            <a:r>
              <a:rPr lang="en-US" sz="3000" dirty="0" err="1" smtClean="0"/>
              <a:t>CalcChat</a:t>
            </a:r>
            <a:r>
              <a:rPr lang="en-US" sz="3000" dirty="0" smtClean="0"/>
              <a:t> – Worked out solutions to odd problems plus online assistance.</a:t>
            </a:r>
          </a:p>
          <a:p>
            <a:r>
              <a:rPr lang="en-US" sz="3000" dirty="0" smtClean="0">
                <a:hlinkClick r:id="rId3"/>
              </a:rPr>
              <a:t>http://</a:t>
            </a:r>
            <a:r>
              <a:rPr lang="en-US" sz="3000" dirty="0" smtClean="0">
                <a:hlinkClick r:id="rId3"/>
              </a:rPr>
              <a:t>www.calcchat.com/book/Calculus-11e</a:t>
            </a:r>
            <a:r>
              <a:rPr lang="en-US" sz="3000" dirty="0" smtClean="0">
                <a:hlinkClick r:id="rId3"/>
              </a:rPr>
              <a:t>/</a:t>
            </a:r>
            <a:endParaRPr lang="en-US" sz="3000" dirty="0" smtClean="0"/>
          </a:p>
          <a:p>
            <a:r>
              <a:rPr lang="en-US" sz="3000" dirty="0" smtClean="0"/>
              <a:t>Visual Calculus – Great Tutorials</a:t>
            </a:r>
          </a:p>
          <a:p>
            <a:r>
              <a:rPr lang="en-US" sz="3000" dirty="0" smtClean="0">
                <a:hlinkClick r:id="rId4"/>
              </a:rPr>
              <a:t>http://archives.math.utk.edu/visual.calculus/</a:t>
            </a:r>
            <a:endParaRPr lang="en-US" sz="3000" dirty="0" smtClean="0"/>
          </a:p>
          <a:p>
            <a:r>
              <a:rPr lang="en-US" sz="3000" dirty="0" smtClean="0"/>
              <a:t>Calculus Videos</a:t>
            </a:r>
          </a:p>
          <a:p>
            <a:r>
              <a:rPr lang="en-US" sz="3000" dirty="0" smtClean="0">
                <a:hlinkClick r:id="rId5"/>
              </a:rPr>
              <a:t>http://online.math.uh.edu/HoustonACT/videocalculus/</a:t>
            </a:r>
            <a:endParaRPr lang="en-US" sz="3000" dirty="0" smtClean="0"/>
          </a:p>
          <a:p>
            <a:r>
              <a:rPr lang="en-US" sz="3000" dirty="0" smtClean="0"/>
              <a:t>Khan Academy</a:t>
            </a:r>
          </a:p>
          <a:p>
            <a:r>
              <a:rPr lang="en-US" sz="3000" dirty="0" smtClean="0">
                <a:hlinkClick r:id="rId6"/>
              </a:rPr>
              <a:t>http://www.khanacademy.org/#calculus</a:t>
            </a:r>
            <a:endParaRPr lang="en-US" sz="3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05200" y="228600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hlinkClick r:id="rId7" action="ppaction://hlinkfile"/>
              </a:rPr>
              <a:t>qayumi.weebly.com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3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10600" cy="1470025"/>
          </a:xfrm>
        </p:spPr>
        <p:txBody>
          <a:bodyPr/>
          <a:lstStyle/>
          <a:p>
            <a:r>
              <a:rPr lang="en-US" dirty="0" smtClean="0"/>
              <a:t>Linear Models and Rates of Change</a:t>
            </a:r>
            <a:br>
              <a:rPr lang="en-US" dirty="0" smtClean="0"/>
            </a:br>
            <a:r>
              <a:rPr lang="en-US" dirty="0" smtClean="0"/>
              <a:t>P.2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95600"/>
            <a:ext cx="8915400" cy="2438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1.  Slope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2.  Point Slope Form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3.  Parallel and Perpendicular lines and their slopes</a:t>
            </a:r>
          </a:p>
          <a:p>
            <a:pPr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4.  Word Problem Applications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905000"/>
            <a:ext cx="579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On the agenda: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53340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HW:  p. 16-18 #’s 1-5 Odd, 13, 25, 27, 31, 53, 61, 63, 77, 78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1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 b="1" dirty="0" smtClean="0"/>
              <a:t>Graphs and Models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78" y="1780466"/>
            <a:ext cx="7738621" cy="2133600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Systems (</a:t>
            </a:r>
            <a:r>
              <a:rPr lang="en-US" sz="3600" b="1" dirty="0" err="1" smtClean="0">
                <a:solidFill>
                  <a:schemeClr val="tx1"/>
                </a:solidFill>
              </a:rPr>
              <a:t>algebraiclly</a:t>
            </a:r>
            <a:r>
              <a:rPr lang="en-US" sz="3600" b="1" dirty="0" smtClean="0">
                <a:solidFill>
                  <a:schemeClr val="tx1"/>
                </a:solidFill>
              </a:rPr>
              <a:t> and using a calculator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Graphing x + y</a:t>
            </a:r>
            <a:r>
              <a:rPr lang="en-US" sz="3600" b="1" baseline="30000" dirty="0" smtClean="0">
                <a:solidFill>
                  <a:schemeClr val="tx1"/>
                </a:solidFill>
              </a:rPr>
              <a:t>2</a:t>
            </a:r>
            <a:r>
              <a:rPr lang="en-US" sz="3600" b="1" dirty="0" smtClean="0">
                <a:solidFill>
                  <a:schemeClr val="tx1"/>
                </a:solidFill>
              </a:rPr>
              <a:t> = 1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Linear Equations (Word Application)</a:t>
            </a:r>
          </a:p>
          <a:p>
            <a:pPr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Helpful Web Sites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906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On the agenda: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779" y="5103674"/>
            <a:ext cx="91113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HW:  p. 9 #'s 41, 55, 59-65 odd, 69; </a:t>
            </a:r>
          </a:p>
          <a:p>
            <a:r>
              <a:rPr lang="en-US" sz="3600" b="1" dirty="0" smtClean="0"/>
              <a:t>p. 16 #'s 1-5, 11, 21, 23, 31, 33, 47, 49, 57-59, 73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>
                <a:alpha val="70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90600"/>
          </a:xfrm>
        </p:spPr>
        <p:txBody>
          <a:bodyPr/>
          <a:lstStyle/>
          <a:p>
            <a:r>
              <a:rPr lang="en-US" dirty="0" smtClean="0"/>
              <a:t>Solving a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Given</a:t>
            </a:r>
          </a:p>
          <a:p>
            <a:endParaRPr lang="en-US" dirty="0" smtClean="0"/>
          </a:p>
          <a:p>
            <a:r>
              <a:rPr lang="en-US" sz="2800" dirty="0" smtClean="0"/>
              <a:t>What are the 3 different way of solving a system?</a:t>
            </a:r>
          </a:p>
          <a:p>
            <a:r>
              <a:rPr lang="en-US" sz="2800" dirty="0" smtClean="0"/>
              <a:t>Substitution, Elimination, Graphically.</a:t>
            </a:r>
          </a:p>
          <a:p>
            <a:r>
              <a:rPr lang="en-US" sz="2800" dirty="0" smtClean="0"/>
              <a:t>Graphically, what does the solution to a system mean? </a:t>
            </a:r>
          </a:p>
          <a:p>
            <a:r>
              <a:rPr lang="en-US" sz="2800" dirty="0" smtClean="0"/>
              <a:t>The point(s) where the graphs intersect.</a:t>
            </a:r>
          </a:p>
          <a:p>
            <a:r>
              <a:rPr lang="en-US" sz="2800" dirty="0" smtClean="0"/>
              <a:t>Solve the above system algebraically.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914400"/>
          <a:ext cx="1631576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3" imgW="710891" imgH="431613" progId="Equation.DSMT4">
                  <p:embed/>
                </p:oleObj>
              </mc:Choice>
              <mc:Fallback>
                <p:oleObj name="Equation" r:id="rId3" imgW="710891" imgH="431613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914400"/>
                        <a:ext cx="1631576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978983"/>
              </p:ext>
            </p:extLst>
          </p:nvPr>
        </p:nvGraphicFramePr>
        <p:xfrm>
          <a:off x="838201" y="4800600"/>
          <a:ext cx="1981200" cy="903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5" imgW="863225" imgH="393529" progId="Equation.DSMT4">
                  <p:embed/>
                </p:oleObj>
              </mc:Choice>
              <mc:Fallback>
                <p:oleObj name="Equation" r:id="rId5" imgW="863225" imgH="393529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1" y="4800600"/>
                        <a:ext cx="1981200" cy="9031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956231"/>
              </p:ext>
            </p:extLst>
          </p:nvPr>
        </p:nvGraphicFramePr>
        <p:xfrm>
          <a:off x="3416300" y="4773613"/>
          <a:ext cx="5364163" cy="151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7" imgW="2336760" imgH="660240" progId="Equation.DSMT4">
                  <p:embed/>
                </p:oleObj>
              </mc:Choice>
              <mc:Fallback>
                <p:oleObj name="Equation" r:id="rId7" imgW="2336760" imgH="66024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300" y="4773613"/>
                        <a:ext cx="5364163" cy="1514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2607"/>
              </p:ext>
            </p:extLst>
          </p:nvPr>
        </p:nvGraphicFramePr>
        <p:xfrm>
          <a:off x="5162550" y="914400"/>
          <a:ext cx="15160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9" imgW="660240" imgH="431640" progId="Equation.DSMT4">
                  <p:embed/>
                </p:oleObj>
              </mc:Choice>
              <mc:Fallback>
                <p:oleObj name="Equation" r:id="rId9" imgW="660240" imgH="43164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550" y="914400"/>
                        <a:ext cx="15160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>
                <a:alpha val="70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Find the points of intersection for: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307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Confirm your answer graphically.</a:t>
            </a:r>
          </a:p>
          <a:p>
            <a:r>
              <a:rPr lang="en-US" dirty="0" smtClean="0"/>
              <a:t>Do we all know how to graph the first function?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1066800"/>
          <a:ext cx="2438400" cy="1415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3" imgW="787400" imgH="457200" progId="Equation.DSMT4">
                  <p:embed/>
                </p:oleObj>
              </mc:Choice>
              <mc:Fallback>
                <p:oleObj name="Equation" r:id="rId3" imgW="787400" imgH="4572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066800"/>
                        <a:ext cx="2438400" cy="14158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267200" y="1219200"/>
          <a:ext cx="297656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5" imgW="990170" imgH="253890" progId="Equation.DSMT4">
                  <p:embed/>
                </p:oleObj>
              </mc:Choice>
              <mc:Fallback>
                <p:oleObj name="Equation" r:id="rId5" imgW="990170" imgH="253890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219200"/>
                        <a:ext cx="297656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762000" y="3810000"/>
          <a:ext cx="3027363" cy="258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7" imgW="977900" imgH="838200" progId="Equation.DSMT4">
                  <p:embed/>
                </p:oleObj>
              </mc:Choice>
              <mc:Fallback>
                <p:oleObj name="Equation" r:id="rId7" imgW="977900" imgH="8382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0"/>
                        <a:ext cx="3027363" cy="258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 (</a:t>
            </a:r>
            <a:r>
              <a:rPr lang="en-US" i="1" dirty="0" smtClean="0"/>
              <a:t>m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Content Placeholder 3" descr="http://hmco.tdlc.com/public/calc7esample/ch00/ch00b/00b_images/cn00b01.gif"/>
          <p:cNvPicPr>
            <a:picLocks noGrp="1"/>
          </p:cNvPicPr>
          <p:nvPr>
            <p:ph idx="1"/>
          </p:nvPr>
        </p:nvPicPr>
        <p:blipFill>
          <a:blip r:embed="rId2" cstate="print"/>
          <a:srcRect l="32718" t="33296" r="-70" b="52784"/>
          <a:stretch>
            <a:fillRect/>
          </a:stretch>
        </p:blipFill>
        <p:spPr bwMode="auto">
          <a:xfrm>
            <a:off x="228600" y="1371600"/>
            <a:ext cx="8610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3657600"/>
            <a:ext cx="434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Slope is also a Rate of Change.  How so?</a:t>
            </a:r>
            <a:endParaRPr lang="en-US" sz="4800" dirty="0"/>
          </a:p>
        </p:txBody>
      </p:sp>
      <p:pic>
        <p:nvPicPr>
          <p:cNvPr id="6" name="Picture 5" descr="http://hmco.tdlc.com/public/calc7esample/ch00/ch00b/00b_images/cn00b01.gif"/>
          <p:cNvPicPr/>
          <p:nvPr/>
        </p:nvPicPr>
        <p:blipFill>
          <a:blip r:embed="rId2" cstate="print"/>
          <a:srcRect t="11247" r="71283" b="69295"/>
          <a:stretch>
            <a:fillRect/>
          </a:stretch>
        </p:blipFill>
        <p:spPr bwMode="auto">
          <a:xfrm>
            <a:off x="5257800" y="3505200"/>
            <a:ext cx="3581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830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r>
              <a:rPr lang="en-US" dirty="0" smtClean="0"/>
              <a:t>What happens when </a:t>
            </a:r>
            <a:r>
              <a:rPr lang="en-US" i="1" dirty="0" smtClean="0"/>
              <a:t>m</a:t>
            </a:r>
            <a:r>
              <a:rPr lang="en-US" dirty="0" smtClean="0"/>
              <a:t> = 0?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16002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happens when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undefined?</a:t>
            </a:r>
          </a:p>
        </p:txBody>
      </p:sp>
      <p:pic>
        <p:nvPicPr>
          <p:cNvPr id="5" name="Picture 4" descr="http://hmco.tdlc.com/public/calc7esample/ch00/ch00b/00b_images/cn00b01.gif"/>
          <p:cNvPicPr/>
          <p:nvPr/>
        </p:nvPicPr>
        <p:blipFill>
          <a:blip r:embed="rId2" cstate="print"/>
          <a:srcRect l="24826" t="72829" r="52150" b="3452"/>
          <a:stretch>
            <a:fillRect/>
          </a:stretch>
        </p:blipFill>
        <p:spPr bwMode="auto">
          <a:xfrm>
            <a:off x="762000" y="2667000"/>
            <a:ext cx="3124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hmco.tdlc.com/public/calc7esample/ch00/ch00b/00b_images/cn00b01.gif"/>
          <p:cNvPicPr/>
          <p:nvPr/>
        </p:nvPicPr>
        <p:blipFill>
          <a:blip r:embed="rId2" cstate="print"/>
          <a:srcRect l="76956" t="72383" r="1070" b="3786"/>
          <a:stretch>
            <a:fillRect/>
          </a:stretch>
        </p:blipFill>
        <p:spPr bwMode="auto">
          <a:xfrm>
            <a:off x="4876800" y="2667000"/>
            <a:ext cx="3200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430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Form of Equations of a 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  y = </a:t>
            </a:r>
            <a:r>
              <a:rPr lang="en-US" i="1" dirty="0" err="1" smtClean="0"/>
              <a:t>m</a:t>
            </a:r>
            <a:r>
              <a:rPr lang="en-US" dirty="0" err="1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b</a:t>
            </a:r>
          </a:p>
          <a:p>
            <a:endParaRPr lang="en-US" i="1" dirty="0" smtClean="0"/>
          </a:p>
          <a:p>
            <a:r>
              <a:rPr lang="en-US" i="1" dirty="0" smtClean="0"/>
              <a:t>  Ax + By + C = 0   (A has to be a positive whole #)</a:t>
            </a:r>
          </a:p>
          <a:p>
            <a:endParaRPr lang="en-US" i="1" dirty="0" smtClean="0"/>
          </a:p>
          <a:p>
            <a:r>
              <a:rPr lang="en-US" i="1" dirty="0" smtClean="0"/>
              <a:t>   y - y</a:t>
            </a:r>
            <a:r>
              <a:rPr lang="en-US" i="1" baseline="-25000" dirty="0" smtClean="0"/>
              <a:t>1</a:t>
            </a:r>
            <a:r>
              <a:rPr lang="en-US" i="1" dirty="0" smtClean="0"/>
              <a:t> = m(x – x</a:t>
            </a:r>
            <a:r>
              <a:rPr lang="en-US" i="1" baseline="-25000" dirty="0" smtClean="0"/>
              <a:t>1</a:t>
            </a:r>
            <a:r>
              <a:rPr lang="en-US" i="1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2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r>
              <a:rPr lang="en-US" dirty="0" smtClean="0"/>
              <a:t>Write the equation of a line with slope       that goes through the point (2, -3) in all 3 forms. </a:t>
            </a:r>
          </a:p>
          <a:p>
            <a:r>
              <a:rPr lang="en-US" dirty="0" smtClean="0"/>
              <a:t>Easiest:  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: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:  </a:t>
            </a:r>
          </a:p>
          <a:p>
            <a:endParaRPr lang="en-US" dirty="0" smtClean="0"/>
          </a:p>
          <a:p>
            <a:r>
              <a:rPr lang="en-US" dirty="0" smtClean="0"/>
              <a:t>Now use y = </a:t>
            </a:r>
            <a:r>
              <a:rPr lang="en-US" dirty="0" err="1" smtClean="0"/>
              <a:t>mx</a:t>
            </a:r>
            <a:r>
              <a:rPr lang="en-US" dirty="0" smtClean="0"/>
              <a:t> + b to algebraically confirm that the y-intercept is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391400" y="838200"/>
          <a:ext cx="3868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6" name="Equation" r:id="rId3" imgW="152334" imgH="393529" progId="Equation.DSMT4">
                  <p:embed/>
                </p:oleObj>
              </mc:Choice>
              <mc:Fallback>
                <p:oleObj name="Equation" r:id="rId3" imgW="152334" imgH="393529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838200"/>
                        <a:ext cx="38686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2286000" y="1905000"/>
          <a:ext cx="258286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7" name="Equation" r:id="rId5" imgW="1016000" imgH="393700" progId="Equation.DSMT4">
                  <p:embed/>
                </p:oleObj>
              </mc:Choice>
              <mc:Fallback>
                <p:oleObj name="Equation" r:id="rId5" imgW="1016000" imgH="39370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905000"/>
                        <a:ext cx="258286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1676400" y="3200400"/>
          <a:ext cx="1968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8" name="Equation" r:id="rId7" imgW="774364" imgH="393529" progId="Equation.DSMT4">
                  <p:embed/>
                </p:oleObj>
              </mc:Choice>
              <mc:Fallback>
                <p:oleObj name="Equation" r:id="rId7" imgW="774364" imgH="393529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200400"/>
                        <a:ext cx="19685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477823"/>
              </p:ext>
            </p:extLst>
          </p:nvPr>
        </p:nvGraphicFramePr>
        <p:xfrm>
          <a:off x="4457700" y="4876800"/>
          <a:ext cx="6858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9" name="Equation" r:id="rId9" imgW="304560" imgH="393480" progId="Equation.DSMT4">
                  <p:embed/>
                </p:oleObj>
              </mc:Choice>
              <mc:Fallback>
                <p:oleObj name="Equation" r:id="rId9" imgW="304560" imgH="39348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00" y="4876800"/>
                        <a:ext cx="685800" cy="885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1804988" y="2743200"/>
          <a:ext cx="1966912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0" name="Equation" r:id="rId11" imgW="774364" imgH="203112" progId="Equation.DSMT4">
                  <p:embed/>
                </p:oleObj>
              </mc:Choice>
              <mc:Fallback>
                <p:oleObj name="Equation" r:id="rId11" imgW="774364" imgH="203112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2743200"/>
                        <a:ext cx="1966912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5562600" y="4953000"/>
          <a:ext cx="2225675" cy="173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81" name="Equation" r:id="rId13" imgW="876300" imgH="812800" progId="Equation.DSMT4">
                  <p:embed/>
                </p:oleObj>
              </mc:Choice>
              <mc:Fallback>
                <p:oleObj name="Equation" r:id="rId13" imgW="876300" imgH="81280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953000"/>
                        <a:ext cx="2225675" cy="173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5863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582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Parallel (</a:t>
            </a:r>
            <a:r>
              <a:rPr lang="en-US" sz="3600" dirty="0" err="1" smtClean="0"/>
              <a:t>ll</a:t>
            </a:r>
            <a:r>
              <a:rPr lang="en-US" sz="3600" dirty="0" smtClean="0"/>
              <a:t>) and Perpendicular ( </a:t>
            </a:r>
            <a:r>
              <a:rPr lang="en-US" sz="3600" u="sng" dirty="0" smtClean="0"/>
              <a:t>_l</a:t>
            </a:r>
            <a:r>
              <a:rPr lang="en-US" sz="3600" dirty="0" smtClean="0"/>
              <a:t>_ ) lines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What is true about the slopes of parallel lines?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true about the slopes of perpendicular lines?</a:t>
            </a:r>
          </a:p>
          <a:p>
            <a:r>
              <a:rPr lang="en-US" dirty="0" smtClean="0"/>
              <a:t>The product of the slopes is equal to -1.</a:t>
            </a:r>
          </a:p>
          <a:p>
            <a:endParaRPr lang="en-US" dirty="0" smtClean="0"/>
          </a:p>
          <a:p>
            <a:r>
              <a:rPr lang="en-US" dirty="0" smtClean="0"/>
              <a:t>What is another word for perpendicular?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90600" y="1828800"/>
          <a:ext cx="225334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name="Equation" r:id="rId3" imgW="875920" imgH="177723" progId="Equation.DSMT4">
                  <p:embed/>
                </p:oleObj>
              </mc:Choice>
              <mc:Fallback>
                <p:oleObj name="Equation" r:id="rId3" imgW="875920" imgH="177723" progId="Equation.DSMT4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225334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057400" y="2895600"/>
          <a:ext cx="6134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2" name="Equation" r:id="rId5" imgW="2336800" imgH="203200" progId="Equation.DSMT4">
                  <p:embed/>
                </p:oleObj>
              </mc:Choice>
              <mc:Fallback>
                <p:oleObj name="Equation" r:id="rId5" imgW="2336800" imgH="2032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895600"/>
                        <a:ext cx="6134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838200" y="5181600"/>
          <a:ext cx="14033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3" name="Equation" r:id="rId7" imgW="545626" imgH="177646" progId="Equation.DSMT4">
                  <p:embed/>
                </p:oleObj>
              </mc:Choice>
              <mc:Fallback>
                <p:oleObj name="Equation" r:id="rId7" imgW="545626" imgH="177646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181600"/>
                        <a:ext cx="14033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90600" y="3962400"/>
          <a:ext cx="290051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4" name="Equation" r:id="rId9" imgW="1497950" imgH="393529" progId="Equation.DSMT4">
                  <p:embed/>
                </p:oleObj>
              </mc:Choice>
              <mc:Fallback>
                <p:oleObj name="Equation" r:id="rId9" imgW="1497950" imgH="393529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962400"/>
                        <a:ext cx="2900516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3886200" y="3962400"/>
          <a:ext cx="4413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5" name="Equation" r:id="rId11" imgW="228501" imgH="393529" progId="Equation.DSMT4">
                  <p:embed/>
                </p:oleObj>
              </mc:Choice>
              <mc:Fallback>
                <p:oleObj name="Equation" r:id="rId11" imgW="228501" imgH="393529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962400"/>
                        <a:ext cx="441325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316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1026</TotalTime>
  <Words>539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Office Theme</vt:lpstr>
      <vt:lpstr>MathType 6.0 Equation</vt:lpstr>
      <vt:lpstr>Equation</vt:lpstr>
      <vt:lpstr>Warm-up</vt:lpstr>
      <vt:lpstr>Graphs and Models</vt:lpstr>
      <vt:lpstr>Solving a System</vt:lpstr>
      <vt:lpstr>Find the points of intersection for:</vt:lpstr>
      <vt:lpstr>Slope (m)</vt:lpstr>
      <vt:lpstr>Special Cases </vt:lpstr>
      <vt:lpstr>Different Form of Equations of a Line</vt:lpstr>
      <vt:lpstr>You Try</vt:lpstr>
      <vt:lpstr>Parallel (ll) and Perpendicular ( _l_ ) lines</vt:lpstr>
      <vt:lpstr>Example</vt:lpstr>
      <vt:lpstr>Applications</vt:lpstr>
      <vt:lpstr>Answers</vt:lpstr>
      <vt:lpstr>Helpful Links – </vt:lpstr>
      <vt:lpstr>PowerPoint Presentation</vt:lpstr>
      <vt:lpstr>Linear Models and Rates of Change P.2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Graphs and Models</dc:title>
  <dc:creator> </dc:creator>
  <cp:lastModifiedBy>Qayumi, Enayat</cp:lastModifiedBy>
  <cp:revision>77</cp:revision>
  <dcterms:created xsi:type="dcterms:W3CDTF">2011-08-04T22:49:56Z</dcterms:created>
  <dcterms:modified xsi:type="dcterms:W3CDTF">2019-08-13T17:21:58Z</dcterms:modified>
</cp:coreProperties>
</file>